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75" r:id="rId6"/>
    <p:sldId id="262" r:id="rId7"/>
    <p:sldId id="282" r:id="rId8"/>
    <p:sldId id="261" r:id="rId9"/>
    <p:sldId id="263" r:id="rId10"/>
    <p:sldId id="283" r:id="rId11"/>
    <p:sldId id="264" r:id="rId12"/>
    <p:sldId id="277" r:id="rId13"/>
    <p:sldId id="279" r:id="rId14"/>
    <p:sldId id="266" r:id="rId15"/>
    <p:sldId id="284" r:id="rId16"/>
    <p:sldId id="268" r:id="rId17"/>
    <p:sldId id="276" r:id="rId18"/>
    <p:sldId id="280" r:id="rId19"/>
    <p:sldId id="271" r:id="rId20"/>
    <p:sldId id="272" r:id="rId21"/>
    <p:sldId id="273" r:id="rId22"/>
    <p:sldId id="274" r:id="rId23"/>
    <p:sldId id="281" r:id="rId24"/>
    <p:sldId id="278" r:id="rId25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="" xmlns:p15="http://schemas.microsoft.com/office/powerpoint/2012/main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="" xmlns:p15="http://schemas.microsoft.com/office/powerpoint/2012/main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73118" autoAdjust="0"/>
  </p:normalViewPr>
  <p:slideViewPr>
    <p:cSldViewPr>
      <p:cViewPr>
        <p:scale>
          <a:sx n="59" d="100"/>
          <a:sy n="59" d="100"/>
        </p:scale>
        <p:origin x="-1584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zita\Downloads\Plan%20prihod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zita\Downloads\Izdaci%20bud&#382;eta%20po%20namenama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G:\Gradjanski%20budzet%20primeri\gradjanski-budzet-pite-format%20NC%20250118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zita\Downloads\Plan%20rashoda%20po%20programim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20708837631902285"/>
          <c:y val="0.17765325911500029"/>
          <c:w val="0.6295765987687193"/>
          <c:h val="0.6284219682661526"/>
        </c:manualLayout>
      </c:layout>
      <c:pie3DChart>
        <c:varyColors val="1"/>
        <c:ser>
          <c:idx val="0"/>
          <c:order val="0"/>
          <c:explosion val="3"/>
          <c:dPt>
            <c:idx val="8"/>
            <c:explosion val="6"/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>
                <c:manualLayout>
                  <c:x val="-9.5041695037185098E-2"/>
                  <c:y val="4.9129753556794366E-2"/>
                </c:manualLayout>
              </c:layout>
              <c:showCatName val="1"/>
              <c:showPercent val="1"/>
            </c:dLbl>
            <c:dLbl>
              <c:idx val="3"/>
              <c:delete val="1"/>
            </c:dLbl>
            <c:dLbl>
              <c:idx val="4"/>
              <c:layout>
                <c:manualLayout>
                  <c:x val="-5.6962042721325802E-2"/>
                  <c:y val="7.185047249651999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-6.7094030256264189E-2"/>
                  <c:y val="0.11132913336426671"/>
                </c:manualLayout>
              </c:layout>
              <c:showCatName val="1"/>
              <c:showPercent val="1"/>
            </c:dLbl>
            <c:dLbl>
              <c:idx val="6"/>
              <c:layout>
                <c:manualLayout>
                  <c:x val="-2.5481767152384625E-2"/>
                  <c:y val="1.9130023134684381E-2"/>
                </c:manualLayout>
              </c:layout>
              <c:showCatName val="1"/>
              <c:showPercent val="1"/>
            </c:dLbl>
            <c:dLbl>
              <c:idx val="7"/>
              <c:delete val="1"/>
            </c:dLbl>
            <c:dLbl>
              <c:idx val="8"/>
              <c:layout>
                <c:manualLayout>
                  <c:x val="-8.4659185283043364E-2"/>
                  <c:y val="-5.060916434121699E-3"/>
                </c:manualLayout>
              </c:layout>
              <c:showCatName val="1"/>
              <c:showPercent val="1"/>
            </c:dLbl>
            <c:dLbl>
              <c:idx val="9"/>
              <c:delete val="1"/>
            </c:dLbl>
            <c:dLbl>
              <c:idx val="10"/>
              <c:layout>
                <c:manualLayout>
                  <c:x val="-3.2752686445180458E-2"/>
                  <c:y val="4.1341199017102682E-2"/>
                </c:manualLayout>
              </c:layout>
              <c:showCatName val="1"/>
              <c:showPercent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txPr>
              <a:bodyPr/>
              <a:lstStyle/>
              <a:p>
                <a:pPr>
                  <a:defRPr sz="1050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'PLAN PRIHODA'!$B$6:$B$68</c:f>
              <c:strCache>
                <c:ptCount val="16"/>
                <c:pt idx="0">
                  <c:v>Нераспоређени вишак прихода и примања из ранијих година</c:v>
                </c:pt>
                <c:pt idx="1">
                  <c:v>УТВРЂИВАЊЕ РЕЗУЛТАТА ПОСЛОВАЊА</c:v>
                </c:pt>
                <c:pt idx="2">
                  <c:v>ПОРЕЗ НА ДОХОДАК, ДОБИТ И КАПИТАЛНЕ ДОБИТКЕ</c:v>
                </c:pt>
                <c:pt idx="3">
                  <c:v>ПОРЕЗ НА ФОНД ЗАРАДА</c:v>
                </c:pt>
                <c:pt idx="4">
                  <c:v>ПОРЕЗ НА ИМОВИНУ</c:v>
                </c:pt>
                <c:pt idx="5">
                  <c:v>ПОРЕЗ НА ДОБРА И УСЛУГЕ</c:v>
                </c:pt>
                <c:pt idx="6">
                  <c:v>ДРУГИ ПОРЕЗИ</c:v>
                </c:pt>
                <c:pt idx="7">
                  <c:v>ДОНАЦИЈЕ И ПОМОЋИ ОД МЕЂУНАРОДНИХ ОРГАНИЗАЦИЈА</c:v>
                </c:pt>
                <c:pt idx="8">
                  <c:v>ТРАНСФЕРИ ОД ДРУГИХ НИВОА ВЛАСТИ</c:v>
                </c:pt>
                <c:pt idx="9">
                  <c:v>ПРИХОДИ ОД ИМОВИНЕ</c:v>
                </c:pt>
                <c:pt idx="10">
                  <c:v>ПРИХОДИ ОД ПРОДАЈЕ ДОБАРА И УСЛУГА</c:v>
                </c:pt>
                <c:pt idx="11">
                  <c:v>НОВЧАНЕ КАЗНЕ И ОДУЗЕТА ИМОВИНСКА КОРИСТ</c:v>
                </c:pt>
                <c:pt idx="12">
                  <c:v>МЕШОВИТИ И НЕОДРЕЂЕНИ ПРИХОДИ</c:v>
                </c:pt>
                <c:pt idx="13">
                  <c:v>МЕМОРАНДУМСКЕ СТАВКЕ ЗА РЕФУНДАЦИЈУ РАСХОДА</c:v>
                </c:pt>
                <c:pt idx="14">
                  <c:v>МЕМОРАНДУМСКЕ СТАВКЕ ЗА РЕФУНДАЦИЈУ РАСХОДА ИЗ ПРЕТХОДНЕ ГОДИНЕ</c:v>
                </c:pt>
                <c:pt idx="15">
                  <c:v>ПРИМАЊА ОД ПРОДАЈЕ НЕПОКРЕТНОСТИ</c:v>
                </c:pt>
              </c:strCache>
            </c:strRef>
          </c:cat>
          <c:val>
            <c:numRef>
              <c:f>'PLAN PRIHODA'!$C$6:$C$68</c:f>
              <c:numCache>
                <c:formatCode>""#,##0.00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87029900</c:v>
                </c:pt>
                <c:pt idx="3">
                  <c:v>100</c:v>
                </c:pt>
                <c:pt idx="4">
                  <c:v>4420000</c:v>
                </c:pt>
                <c:pt idx="5">
                  <c:v>62430000</c:v>
                </c:pt>
                <c:pt idx="6">
                  <c:v>12000000</c:v>
                </c:pt>
                <c:pt idx="7">
                  <c:v>0</c:v>
                </c:pt>
                <c:pt idx="8">
                  <c:v>225645000</c:v>
                </c:pt>
                <c:pt idx="9">
                  <c:v>763000</c:v>
                </c:pt>
                <c:pt idx="10">
                  <c:v>177053000</c:v>
                </c:pt>
                <c:pt idx="11">
                  <c:v>800000</c:v>
                </c:pt>
                <c:pt idx="12">
                  <c:v>1450000</c:v>
                </c:pt>
                <c:pt idx="13">
                  <c:v>5000</c:v>
                </c:pt>
                <c:pt idx="14">
                  <c:v>1000000</c:v>
                </c:pt>
                <c:pt idx="15">
                  <c:v>10000</c:v>
                </c:pt>
              </c:numCache>
            </c:numRef>
          </c:val>
        </c:ser>
        <c:ser>
          <c:idx val="1"/>
          <c:order val="1"/>
          <c:explosion val="25"/>
          <c:dLbls>
            <c:showCatName val="1"/>
            <c:showPercent val="1"/>
            <c:showLeaderLines val="1"/>
          </c:dLbls>
          <c:cat>
            <c:strRef>
              <c:f>'PLAN PRIHODA'!$B$6:$B$68</c:f>
              <c:strCache>
                <c:ptCount val="16"/>
                <c:pt idx="0">
                  <c:v>Нераспоређени вишак прихода и примања из ранијих година</c:v>
                </c:pt>
                <c:pt idx="1">
                  <c:v>УТВРЂИВАЊЕ РЕЗУЛТАТА ПОСЛОВАЊА</c:v>
                </c:pt>
                <c:pt idx="2">
                  <c:v>ПОРЕЗ НА ДОХОДАК, ДОБИТ И КАПИТАЛНЕ ДОБИТКЕ</c:v>
                </c:pt>
                <c:pt idx="3">
                  <c:v>ПОРЕЗ НА ФОНД ЗАРАДА</c:v>
                </c:pt>
                <c:pt idx="4">
                  <c:v>ПОРЕЗ НА ИМОВИНУ</c:v>
                </c:pt>
                <c:pt idx="5">
                  <c:v>ПОРЕЗ НА ДОБРА И УСЛУГЕ</c:v>
                </c:pt>
                <c:pt idx="6">
                  <c:v>ДРУГИ ПОРЕЗИ</c:v>
                </c:pt>
                <c:pt idx="7">
                  <c:v>ДОНАЦИЈЕ И ПОМОЋИ ОД МЕЂУНАРОДНИХ ОРГАНИЗАЦИЈА</c:v>
                </c:pt>
                <c:pt idx="8">
                  <c:v>ТРАНСФЕРИ ОД ДРУГИХ НИВОА ВЛАСТИ</c:v>
                </c:pt>
                <c:pt idx="9">
                  <c:v>ПРИХОДИ ОД ИМОВИНЕ</c:v>
                </c:pt>
                <c:pt idx="10">
                  <c:v>ПРИХОДИ ОД ПРОДАЈЕ ДОБАРА И УСЛУГА</c:v>
                </c:pt>
                <c:pt idx="11">
                  <c:v>НОВЧАНЕ КАЗНЕ И ОДУЗЕТА ИМОВИНСКА КОРИСТ</c:v>
                </c:pt>
                <c:pt idx="12">
                  <c:v>МЕШОВИТИ И НЕОДРЕЂЕНИ ПРИХОДИ</c:v>
                </c:pt>
                <c:pt idx="13">
                  <c:v>МЕМОРАНДУМСКЕ СТАВКЕ ЗА РЕФУНДАЦИЈУ РАСХОДА</c:v>
                </c:pt>
                <c:pt idx="14">
                  <c:v>МЕМОРАНДУМСКЕ СТАВКЕ ЗА РЕФУНДАЦИЈУ РАСХОДА ИЗ ПРЕТХОДНЕ ГОДИНЕ</c:v>
                </c:pt>
                <c:pt idx="15">
                  <c:v>ПРИМАЊА ОД ПРОДАЈЕ НЕПОКРЕТНОСТИ</c:v>
                </c:pt>
              </c:strCache>
            </c:strRef>
          </c:cat>
          <c:val>
            <c:numRef>
              <c:f>'PLAN PRIHODA'!$D$6:$D$68</c:f>
              <c:numCache>
                <c:formatCode>""#,##0.00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1050000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</c:ser>
        <c:ser>
          <c:idx val="2"/>
          <c:order val="2"/>
          <c:explosion val="25"/>
          <c:dLbls>
            <c:showCatName val="1"/>
            <c:showPercent val="1"/>
            <c:showLeaderLines val="1"/>
          </c:dLbls>
          <c:cat>
            <c:strRef>
              <c:f>'PLAN PRIHODA'!$B$6:$B$68</c:f>
              <c:strCache>
                <c:ptCount val="16"/>
                <c:pt idx="0">
                  <c:v>Нераспоређени вишак прихода и примања из ранијих година</c:v>
                </c:pt>
                <c:pt idx="1">
                  <c:v>УТВРЂИВАЊЕ РЕЗУЛТАТА ПОСЛОВАЊА</c:v>
                </c:pt>
                <c:pt idx="2">
                  <c:v>ПОРЕЗ НА ДОХОДАК, ДОБИТ И КАПИТАЛНЕ ДОБИТКЕ</c:v>
                </c:pt>
                <c:pt idx="3">
                  <c:v>ПОРЕЗ НА ФОНД ЗАРАДА</c:v>
                </c:pt>
                <c:pt idx="4">
                  <c:v>ПОРЕЗ НА ИМОВИНУ</c:v>
                </c:pt>
                <c:pt idx="5">
                  <c:v>ПОРЕЗ НА ДОБРА И УСЛУГЕ</c:v>
                </c:pt>
                <c:pt idx="6">
                  <c:v>ДРУГИ ПОРЕЗИ</c:v>
                </c:pt>
                <c:pt idx="7">
                  <c:v>ДОНАЦИЈЕ И ПОМОЋИ ОД МЕЂУНАРОДНИХ ОРГАНИЗАЦИЈА</c:v>
                </c:pt>
                <c:pt idx="8">
                  <c:v>ТРАНСФЕРИ ОД ДРУГИХ НИВОА ВЛАСТИ</c:v>
                </c:pt>
                <c:pt idx="9">
                  <c:v>ПРИХОДИ ОД ИМОВИНЕ</c:v>
                </c:pt>
                <c:pt idx="10">
                  <c:v>ПРИХОДИ ОД ПРОДАЈЕ ДОБАРА И УСЛУГА</c:v>
                </c:pt>
                <c:pt idx="11">
                  <c:v>НОВЧАНЕ КАЗНЕ И ОДУЗЕТА ИМОВИНСКА КОРИСТ</c:v>
                </c:pt>
                <c:pt idx="12">
                  <c:v>МЕШОВИТИ И НЕОДРЕЂЕНИ ПРИХОДИ</c:v>
                </c:pt>
                <c:pt idx="13">
                  <c:v>МЕМОРАНДУМСКЕ СТАВКЕ ЗА РЕФУНДАЦИЈУ РАСХОДА</c:v>
                </c:pt>
                <c:pt idx="14">
                  <c:v>МЕМОРАНДУМСКЕ СТАВКЕ ЗА РЕФУНДАЦИЈУ РАСХОДА ИЗ ПРЕТХОДНЕ ГОДИНЕ</c:v>
                </c:pt>
                <c:pt idx="15">
                  <c:v>ПРИМАЊА ОД ПРОДАЈЕ НЕПОКРЕТНОСТИ</c:v>
                </c:pt>
              </c:strCache>
            </c:strRef>
          </c:cat>
          <c:val>
            <c:numRef>
              <c:f>'PLAN PRIHODA'!$E$6:$E$68</c:f>
              <c:numCache>
                <c:formatCode>""#,##0.00</c:formatCode>
                <c:ptCount val="16"/>
                <c:pt idx="0">
                  <c:v>15000000</c:v>
                </c:pt>
                <c:pt idx="1">
                  <c:v>15000000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24800000</c:v>
                </c:pt>
                <c:pt idx="8">
                  <c:v>62653000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</c:ser>
        <c:ser>
          <c:idx val="3"/>
          <c:order val="3"/>
          <c:explosion val="25"/>
          <c:dLbls>
            <c:showCatName val="1"/>
            <c:showPercent val="1"/>
            <c:showLeaderLines val="1"/>
          </c:dLbls>
          <c:cat>
            <c:strRef>
              <c:f>'PLAN PRIHODA'!$B$6:$B$68</c:f>
              <c:strCache>
                <c:ptCount val="16"/>
                <c:pt idx="0">
                  <c:v>Нераспоређени вишак прихода и примања из ранијих година</c:v>
                </c:pt>
                <c:pt idx="1">
                  <c:v>УТВРЂИВАЊЕ РЕЗУЛТАТА ПОСЛОВАЊА</c:v>
                </c:pt>
                <c:pt idx="2">
                  <c:v>ПОРЕЗ НА ДОХОДАК, ДОБИТ И КАПИТАЛНЕ ДОБИТКЕ</c:v>
                </c:pt>
                <c:pt idx="3">
                  <c:v>ПОРЕЗ НА ФОНД ЗАРАДА</c:v>
                </c:pt>
                <c:pt idx="4">
                  <c:v>ПОРЕЗ НА ИМОВИНУ</c:v>
                </c:pt>
                <c:pt idx="5">
                  <c:v>ПОРЕЗ НА ДОБРА И УСЛУГЕ</c:v>
                </c:pt>
                <c:pt idx="6">
                  <c:v>ДРУГИ ПОРЕЗИ</c:v>
                </c:pt>
                <c:pt idx="7">
                  <c:v>ДОНАЦИЈЕ И ПОМОЋИ ОД МЕЂУНАРОДНИХ ОРГАНИЗАЦИЈА</c:v>
                </c:pt>
                <c:pt idx="8">
                  <c:v>ТРАНСФЕРИ ОД ДРУГИХ НИВОА ВЛАСТИ</c:v>
                </c:pt>
                <c:pt idx="9">
                  <c:v>ПРИХОДИ ОД ИМОВИНЕ</c:v>
                </c:pt>
                <c:pt idx="10">
                  <c:v>ПРИХОДИ ОД ПРОДАЈЕ ДОБАРА И УСЛУГА</c:v>
                </c:pt>
                <c:pt idx="11">
                  <c:v>НОВЧАНЕ КАЗНЕ И ОДУЗЕТА ИМОВИНСКА КОРИСТ</c:v>
                </c:pt>
                <c:pt idx="12">
                  <c:v>МЕШОВИТИ И НЕОДРЕЂЕНИ ПРИХОДИ</c:v>
                </c:pt>
                <c:pt idx="13">
                  <c:v>МЕМОРАНДУМСКЕ СТАВКЕ ЗА РЕФУНДАЦИЈУ РАСХОДА</c:v>
                </c:pt>
                <c:pt idx="14">
                  <c:v>МЕМОРАНДУМСКЕ СТАВКЕ ЗА РЕФУНДАЦИЈУ РАСХОДА ИЗ ПРЕТХОДНЕ ГОДИНЕ</c:v>
                </c:pt>
                <c:pt idx="15">
                  <c:v>ПРИМАЊА ОД ПРОДАЈЕ НЕПОКРЕТНОСТИ</c:v>
                </c:pt>
              </c:strCache>
            </c:strRef>
          </c:cat>
          <c:val>
            <c:numRef>
              <c:f>'PLAN PRIHODA'!$F$6:$F$68</c:f>
              <c:numCache>
                <c:formatCode>""#,##0.00</c:formatCode>
                <c:ptCount val="16"/>
                <c:pt idx="0">
                  <c:v>15000000</c:v>
                </c:pt>
                <c:pt idx="1">
                  <c:v>15000000</c:v>
                </c:pt>
                <c:pt idx="2">
                  <c:v>87029900</c:v>
                </c:pt>
                <c:pt idx="3">
                  <c:v>100</c:v>
                </c:pt>
                <c:pt idx="4">
                  <c:v>4420000</c:v>
                </c:pt>
                <c:pt idx="5">
                  <c:v>62430000</c:v>
                </c:pt>
                <c:pt idx="6">
                  <c:v>12000000</c:v>
                </c:pt>
                <c:pt idx="7">
                  <c:v>24800000</c:v>
                </c:pt>
                <c:pt idx="8">
                  <c:v>288298000</c:v>
                </c:pt>
                <c:pt idx="9">
                  <c:v>763000</c:v>
                </c:pt>
                <c:pt idx="10">
                  <c:v>178103000</c:v>
                </c:pt>
                <c:pt idx="11">
                  <c:v>800000</c:v>
                </c:pt>
                <c:pt idx="12">
                  <c:v>1450000</c:v>
                </c:pt>
                <c:pt idx="13">
                  <c:v>5000</c:v>
                </c:pt>
                <c:pt idx="14">
                  <c:v>1000000</c:v>
                </c:pt>
                <c:pt idx="15">
                  <c:v>10000</c:v>
                </c:pt>
              </c:numCache>
            </c:numRef>
          </c:val>
        </c:ser>
        <c:ser>
          <c:idx val="4"/>
          <c:order val="4"/>
          <c:explosion val="25"/>
          <c:dLbls>
            <c:showCatName val="1"/>
            <c:showPercent val="1"/>
            <c:showLeaderLines val="1"/>
          </c:dLbls>
          <c:cat>
            <c:strRef>
              <c:f>'PLAN PRIHODA'!$B$6:$B$68</c:f>
              <c:strCache>
                <c:ptCount val="16"/>
                <c:pt idx="0">
                  <c:v>Нераспоређени вишак прихода и примања из ранијих година</c:v>
                </c:pt>
                <c:pt idx="1">
                  <c:v>УТВРЂИВАЊЕ РЕЗУЛТАТА ПОСЛОВАЊА</c:v>
                </c:pt>
                <c:pt idx="2">
                  <c:v>ПОРЕЗ НА ДОХОДАК, ДОБИТ И КАПИТАЛНЕ ДОБИТКЕ</c:v>
                </c:pt>
                <c:pt idx="3">
                  <c:v>ПОРЕЗ НА ФОНД ЗАРАДА</c:v>
                </c:pt>
                <c:pt idx="4">
                  <c:v>ПОРЕЗ НА ИМОВИНУ</c:v>
                </c:pt>
                <c:pt idx="5">
                  <c:v>ПОРЕЗ НА ДОБРА И УСЛУГЕ</c:v>
                </c:pt>
                <c:pt idx="6">
                  <c:v>ДРУГИ ПОРЕЗИ</c:v>
                </c:pt>
                <c:pt idx="7">
                  <c:v>ДОНАЦИЈЕ И ПОМОЋИ ОД МЕЂУНАРОДНИХ ОРГАНИЗАЦИЈА</c:v>
                </c:pt>
                <c:pt idx="8">
                  <c:v>ТРАНСФЕРИ ОД ДРУГИХ НИВОА ВЛАСТИ</c:v>
                </c:pt>
                <c:pt idx="9">
                  <c:v>ПРИХОДИ ОД ИМОВИНЕ</c:v>
                </c:pt>
                <c:pt idx="10">
                  <c:v>ПРИХОДИ ОД ПРОДАЈЕ ДОБАРА И УСЛУГА</c:v>
                </c:pt>
                <c:pt idx="11">
                  <c:v>НОВЧАНЕ КАЗНЕ И ОДУЗЕТА ИМОВИНСКА КОРИСТ</c:v>
                </c:pt>
                <c:pt idx="12">
                  <c:v>МЕШОВИТИ И НЕОДРЕЂЕНИ ПРИХОДИ</c:v>
                </c:pt>
                <c:pt idx="13">
                  <c:v>МЕМОРАНДУМСКЕ СТАВКЕ ЗА РЕФУНДАЦИЈУ РАСХОДА</c:v>
                </c:pt>
                <c:pt idx="14">
                  <c:v>МЕМОРАНДУМСКЕ СТАВКЕ ЗА РЕФУНДАЦИЈУ РАСХОДА ИЗ ПРЕТХОДНЕ ГОДИНЕ</c:v>
                </c:pt>
                <c:pt idx="15">
                  <c:v>ПРИМАЊА ОД ПРОДАЈЕ НЕПОКРЕТНОСТИ</c:v>
                </c:pt>
              </c:strCache>
            </c:strRef>
          </c:cat>
          <c:val>
            <c:numRef>
              <c:f>'PLAN PRIHODA'!$G$6:$G$68</c:f>
              <c:numCache>
                <c:formatCode>""#,##0.00</c:formatCode>
                <c:ptCount val="16"/>
                <c:pt idx="0">
                  <c:v>2.2200000000000002</c:v>
                </c:pt>
                <c:pt idx="1">
                  <c:v>2.2185771820815883</c:v>
                </c:pt>
                <c:pt idx="2">
                  <c:v>12.872170019922827</c:v>
                </c:pt>
                <c:pt idx="3">
                  <c:v>1.4790514547210596E-5</c:v>
                </c:pt>
                <c:pt idx="4">
                  <c:v>0.65374074298670803</c:v>
                </c:pt>
                <c:pt idx="5">
                  <c:v>9.2337182318235627</c:v>
                </c:pt>
                <c:pt idx="6">
                  <c:v>1.77486174566527</c:v>
                </c:pt>
                <c:pt idx="7">
                  <c:v>3.6680476077082247</c:v>
                </c:pt>
                <c:pt idx="8">
                  <c:v>42.64075762931715</c:v>
                </c:pt>
                <c:pt idx="9">
                  <c:v>0.11285162599521677</c:v>
                </c:pt>
                <c:pt idx="10">
                  <c:v>26.342350124018481</c:v>
                </c:pt>
                <c:pt idx="11">
                  <c:v>0.11832411637768472</c:v>
                </c:pt>
                <c:pt idx="12">
                  <c:v>0.21446246093455346</c:v>
                </c:pt>
                <c:pt idx="13">
                  <c:v>7.3952572736052933E-4</c:v>
                </c:pt>
                <c:pt idx="14">
                  <c:v>0.14790514547210595</c:v>
                </c:pt>
                <c:pt idx="15">
                  <c:v>1.4790514547210591E-3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6944429845549855"/>
          <c:y val="0.17073631098891986"/>
          <c:w val="0.69868469338172201"/>
          <c:h val="0.67773533770113192"/>
        </c:manualLayout>
      </c:layout>
      <c:pie3DChart>
        <c:varyColors val="1"/>
        <c:ser>
          <c:idx val="0"/>
          <c:order val="0"/>
          <c:explosion val="5"/>
          <c:dLbls>
            <c:dLbl>
              <c:idx val="2"/>
              <c:delete val="1"/>
            </c:dLbl>
            <c:dLbl>
              <c:idx val="4"/>
              <c:layout>
                <c:manualLayout>
                  <c:x val="5.2683837732825499E-2"/>
                  <c:y val="9.1597803686914343E-3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5.9362140486853163E-2"/>
                  <c:y val="-6.7528686171020119E-2"/>
                </c:manualLayout>
              </c:layout>
              <c:showCatName val="1"/>
              <c:showPercent val="1"/>
            </c:dLbl>
            <c:dLbl>
              <c:idx val="6"/>
              <c:layout>
                <c:manualLayout>
                  <c:x val="4.5126835196305962E-2"/>
                  <c:y val="-3.1784418319717221E-3"/>
                </c:manualLayout>
              </c:layout>
              <c:showCatName val="1"/>
              <c:showPercent val="1"/>
            </c:dLbl>
            <c:dLbl>
              <c:idx val="7"/>
              <c:layout>
                <c:manualLayout>
                  <c:x val="5.2290013341852938E-2"/>
                  <c:y val="1.3691749430032039E-4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СРЕДСТВА </a:t>
                    </a:r>
                    <a:r>
                      <a:rPr lang="ru-RU" dirty="0"/>
                      <a:t>РЕЗЕРВЕ
3%</a:t>
                    </a:r>
                  </a:p>
                </c:rich>
              </c:tx>
              <c:showCatName val="1"/>
              <c:showPercent val="1"/>
            </c:dLbl>
            <c:dLbl>
              <c:idx val="9"/>
              <c:delete val="1"/>
            </c:dLbl>
            <c:dLbl>
              <c:idx val="10"/>
              <c:layout>
                <c:manualLayout>
                  <c:x val="0.10208453774213803"/>
                  <c:y val="3.3855784412060635E-2"/>
                </c:manualLayout>
              </c:layout>
              <c:showCatName val="1"/>
              <c:showPercent val="1"/>
            </c:dLbl>
            <c:dLbl>
              <c:idx val="11"/>
              <c:layout>
                <c:manualLayout>
                  <c:x val="0.17782894306154495"/>
                  <c:y val="5.4233801878038612E-2"/>
                </c:manualLayout>
              </c:layout>
              <c:showCatName val="1"/>
              <c:showPercent val="1"/>
            </c:dLbl>
            <c:dLbl>
              <c:idx val="12"/>
              <c:delete val="1"/>
            </c:dLbl>
            <c:showCatName val="1"/>
            <c:showPercent val="1"/>
            <c:showLeaderLines val="1"/>
          </c:dLbls>
          <c:cat>
            <c:strRef>
              <c:f>'IZDACI BUDŽETA PO NAMENAMA'!$B$12:$B$49</c:f>
              <c:strCache>
                <c:ptCount val="13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ОТПЛАТА КАМАТА И ПРАТЕЋИ ТРОШКОВИ ЗАДУЖИВАЊА</c:v>
                </c:pt>
                <c:pt idx="3">
                  <c:v>СУБВЕНЦИЈЕ</c:v>
                </c:pt>
                <c:pt idx="4">
                  <c:v>ДОНАЦИЈЕ, ДОТАЦИЈЕ И ТРАНСФЕРИ</c:v>
                </c:pt>
                <c:pt idx="5">
                  <c:v>СОЦИЈАЛНО ОСИГУРАЊЕ И СОЦИЈАЛНА ЗАШТИТА</c:v>
                </c:pt>
                <c:pt idx="6">
                  <c:v>ОСТАЛИ РАСХОДИ</c:v>
                </c:pt>
                <c:pt idx="7">
                  <c:v>АДМИНИСТРАТИВНИ ТРАНСФЕРИ ИЗ БУЏЕТА, ОД ДИРЕКТНИХ БУЏЕТСКИХ КОРИСНИКА ИНДИРЕКТНИМ БУЏЕТСКИМ КОРИСНИЦИМА ИЛИ ИЗМЕЂУ БУЏЕТСКИХ КОРИСНИКА НА ИСТОМ НИВОУ И СРЕДСТВА РЕЗЕРВЕ</c:v>
                </c:pt>
                <c:pt idx="8">
                  <c:v>ОСНОВНА СРЕДСТВА</c:v>
                </c:pt>
                <c:pt idx="9">
                  <c:v>ПРИРОДНА ИМОВИНА</c:v>
                </c:pt>
                <c:pt idx="10">
                  <c:v>ОТПЛАТА ГЛАВНИЦЕ</c:v>
                </c:pt>
                <c:pt idx="11">
                  <c:v>НАБАВКА ДОМАЋЕ ФИНАНСИЈСКЕ ИМОВИНЕ</c:v>
                </c:pt>
                <c:pt idx="12">
                  <c:v>НАБАВКА ФИНАНСИЈСКЕ ИМОВИНЕ</c:v>
                </c:pt>
              </c:strCache>
            </c:strRef>
          </c:cat>
          <c:val>
            <c:numRef>
              <c:f>'IZDACI BUDŽETA PO NAMENAMA'!$C$12:$C$49</c:f>
              <c:numCache>
                <c:formatCode>""#,##0.00</c:formatCode>
                <c:ptCount val="13"/>
                <c:pt idx="0">
                  <c:v>126004800</c:v>
                </c:pt>
                <c:pt idx="1">
                  <c:v>182764200</c:v>
                </c:pt>
                <c:pt idx="2">
                  <c:v>1785000</c:v>
                </c:pt>
                <c:pt idx="3">
                  <c:v>69601000</c:v>
                </c:pt>
                <c:pt idx="4">
                  <c:v>33418000</c:v>
                </c:pt>
                <c:pt idx="5">
                  <c:v>13200000</c:v>
                </c:pt>
                <c:pt idx="6">
                  <c:v>37074000</c:v>
                </c:pt>
                <c:pt idx="7">
                  <c:v>18200000</c:v>
                </c:pt>
                <c:pt idx="8">
                  <c:v>64409000</c:v>
                </c:pt>
                <c:pt idx="9">
                  <c:v>1100000</c:v>
                </c:pt>
                <c:pt idx="10">
                  <c:v>20000000</c:v>
                </c:pt>
                <c:pt idx="11">
                  <c:v>5050000</c:v>
                </c:pt>
                <c:pt idx="12">
                  <c:v>5050000</c:v>
                </c:pt>
              </c:numCache>
            </c:numRef>
          </c:val>
        </c:ser>
        <c:ser>
          <c:idx val="1"/>
          <c:order val="1"/>
          <c:explosion val="25"/>
          <c:dLbls>
            <c:showCatName val="1"/>
            <c:showPercent val="1"/>
            <c:showLeaderLines val="1"/>
          </c:dLbls>
          <c:cat>
            <c:strRef>
              <c:f>'IZDACI BUDŽETA PO NAMENAMA'!$B$12:$B$49</c:f>
              <c:strCache>
                <c:ptCount val="13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ОТПЛАТА КАМАТА И ПРАТЕЋИ ТРОШКОВИ ЗАДУЖИВАЊА</c:v>
                </c:pt>
                <c:pt idx="3">
                  <c:v>СУБВЕНЦИЈЕ</c:v>
                </c:pt>
                <c:pt idx="4">
                  <c:v>ДОНАЦИЈЕ, ДОТАЦИЈЕ И ТРАНСФЕРИ</c:v>
                </c:pt>
                <c:pt idx="5">
                  <c:v>СОЦИЈАЛНО ОСИГУРАЊЕ И СОЦИЈАЛНА ЗАШТИТА</c:v>
                </c:pt>
                <c:pt idx="6">
                  <c:v>ОСТАЛИ РАСХОДИ</c:v>
                </c:pt>
                <c:pt idx="7">
                  <c:v>АДМИНИСТРАТИВНИ ТРАНСФЕРИ ИЗ БУЏЕТА, ОД ДИРЕКТНИХ БУЏЕТСКИХ КОРИСНИКА ИНДИРЕКТНИМ БУЏЕТСКИМ КОРИСНИЦИМА ИЛИ ИЗМЕЂУ БУЏЕТСКИХ КОРИСНИКА НА ИСТОМ НИВОУ И СРЕДСТВА РЕЗЕРВЕ</c:v>
                </c:pt>
                <c:pt idx="8">
                  <c:v>ОСНОВНА СРЕДСТВА</c:v>
                </c:pt>
                <c:pt idx="9">
                  <c:v>ПРИРОДНА ИМОВИНА</c:v>
                </c:pt>
                <c:pt idx="10">
                  <c:v>ОТПЛАТА ГЛАВНИЦЕ</c:v>
                </c:pt>
                <c:pt idx="11">
                  <c:v>НАБАВКА ДОМАЋЕ ФИНАНСИЈСКЕ ИМОВИНЕ</c:v>
                </c:pt>
                <c:pt idx="12">
                  <c:v>НАБАВКА ФИНАНСИЈСКЕ ИМОВИНЕ</c:v>
                </c:pt>
              </c:strCache>
            </c:strRef>
          </c:cat>
          <c:val>
            <c:numRef>
              <c:f>'IZDACI BUDŽETA PO NAMENAMA'!$D$12:$D$49</c:f>
              <c:numCache>
                <c:formatCode>""#,##0.00</c:formatCode>
                <c:ptCount val="13"/>
                <c:pt idx="0">
                  <c:v>0</c:v>
                </c:pt>
                <c:pt idx="1">
                  <c:v>1020000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30000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ser>
          <c:idx val="2"/>
          <c:order val="2"/>
          <c:explosion val="25"/>
          <c:dLbls>
            <c:showCatName val="1"/>
            <c:showPercent val="1"/>
            <c:showLeaderLines val="1"/>
          </c:dLbls>
          <c:cat>
            <c:strRef>
              <c:f>'IZDACI BUDŽETA PO NAMENAMA'!$B$12:$B$49</c:f>
              <c:strCache>
                <c:ptCount val="13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ОТПЛАТА КАМАТА И ПРАТЕЋИ ТРОШКОВИ ЗАДУЖИВАЊА</c:v>
                </c:pt>
                <c:pt idx="3">
                  <c:v>СУБВЕНЦИЈЕ</c:v>
                </c:pt>
                <c:pt idx="4">
                  <c:v>ДОНАЦИЈЕ, ДОТАЦИЈЕ И ТРАНСФЕРИ</c:v>
                </c:pt>
                <c:pt idx="5">
                  <c:v>СОЦИЈАЛНО ОСИГУРАЊЕ И СОЦИЈАЛНА ЗАШТИТА</c:v>
                </c:pt>
                <c:pt idx="6">
                  <c:v>ОСТАЛИ РАСХОДИ</c:v>
                </c:pt>
                <c:pt idx="7">
                  <c:v>АДМИНИСТРАТИВНИ ТРАНСФЕРИ ИЗ БУЏЕТА, ОД ДИРЕКТНИХ БУЏЕТСКИХ КОРИСНИКА ИНДИРЕКТНИМ БУЏЕТСКИМ КОРИСНИЦИМА ИЛИ ИЗМЕЂУ БУЏЕТСКИХ КОРИСНИКА НА ИСТОМ НИВОУ И СРЕДСТВА РЕЗЕРВЕ</c:v>
                </c:pt>
                <c:pt idx="8">
                  <c:v>ОСНОВНА СРЕДСТВА</c:v>
                </c:pt>
                <c:pt idx="9">
                  <c:v>ПРИРОДНА ИМОВИНА</c:v>
                </c:pt>
                <c:pt idx="10">
                  <c:v>ОТПЛАТА ГЛАВНИЦЕ</c:v>
                </c:pt>
                <c:pt idx="11">
                  <c:v>НАБАВКА ДОМАЋЕ ФИНАНСИЈСКЕ ИМОВИНЕ</c:v>
                </c:pt>
                <c:pt idx="12">
                  <c:v>НАБАВКА ФИНАНСИЈСКЕ ИМОВИНЕ</c:v>
                </c:pt>
              </c:strCache>
            </c:strRef>
          </c:cat>
          <c:val>
            <c:numRef>
              <c:f>'IZDACI BUDŽETA PO NAMENAMA'!$E$12:$E$49</c:f>
              <c:numCache>
                <c:formatCode>""#,##0.00</c:formatCode>
                <c:ptCount val="13"/>
                <c:pt idx="0">
                  <c:v>0</c:v>
                </c:pt>
                <c:pt idx="1">
                  <c:v>4613000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97840000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ser>
          <c:idx val="3"/>
          <c:order val="3"/>
          <c:explosion val="25"/>
          <c:dLbls>
            <c:showCatName val="1"/>
            <c:showPercent val="1"/>
            <c:showLeaderLines val="1"/>
          </c:dLbls>
          <c:cat>
            <c:strRef>
              <c:f>'IZDACI BUDŽETA PO NAMENAMA'!$B$12:$B$49</c:f>
              <c:strCache>
                <c:ptCount val="13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ОТПЛАТА КАМАТА И ПРАТЕЋИ ТРОШКОВИ ЗАДУЖИВАЊА</c:v>
                </c:pt>
                <c:pt idx="3">
                  <c:v>СУБВЕНЦИЈЕ</c:v>
                </c:pt>
                <c:pt idx="4">
                  <c:v>ДОНАЦИЈЕ, ДОТАЦИЈЕ И ТРАНСФЕРИ</c:v>
                </c:pt>
                <c:pt idx="5">
                  <c:v>СОЦИЈАЛНО ОСИГУРАЊЕ И СОЦИЈАЛНА ЗАШТИТА</c:v>
                </c:pt>
                <c:pt idx="6">
                  <c:v>ОСТАЛИ РАСХОДИ</c:v>
                </c:pt>
                <c:pt idx="7">
                  <c:v>АДМИНИСТРАТИВНИ ТРАНСФЕРИ ИЗ БУЏЕТА, ОД ДИРЕКТНИХ БУЏЕТСКИХ КОРИСНИКА ИНДИРЕКТНИМ БУЏЕТСКИМ КОРИСНИЦИМА ИЛИ ИЗМЕЂУ БУЏЕТСКИХ КОРИСНИКА НА ИСТОМ НИВОУ И СРЕДСТВА РЕЗЕРВЕ</c:v>
                </c:pt>
                <c:pt idx="8">
                  <c:v>ОСНОВНА СРЕДСТВА</c:v>
                </c:pt>
                <c:pt idx="9">
                  <c:v>ПРИРОДНА ИМОВИНА</c:v>
                </c:pt>
                <c:pt idx="10">
                  <c:v>ОТПЛАТА ГЛАВНИЦЕ</c:v>
                </c:pt>
                <c:pt idx="11">
                  <c:v>НАБАВКА ДОМАЋЕ ФИНАНСИЈСКЕ ИМОВИНЕ</c:v>
                </c:pt>
                <c:pt idx="12">
                  <c:v>НАБАВКА ФИНАНСИЈСКЕ ИМОВИНЕ</c:v>
                </c:pt>
              </c:strCache>
            </c:strRef>
          </c:cat>
          <c:val>
            <c:numRef>
              <c:f>'IZDACI BUDŽETA PO NAMENAMA'!$F$12:$F$49</c:f>
              <c:numCache>
                <c:formatCode>""#,##0.00</c:formatCode>
                <c:ptCount val="13"/>
                <c:pt idx="0">
                  <c:v>126004800</c:v>
                </c:pt>
                <c:pt idx="1">
                  <c:v>188397200</c:v>
                </c:pt>
                <c:pt idx="2">
                  <c:v>1785000</c:v>
                </c:pt>
                <c:pt idx="3">
                  <c:v>69601000</c:v>
                </c:pt>
                <c:pt idx="4">
                  <c:v>33418000</c:v>
                </c:pt>
                <c:pt idx="5">
                  <c:v>13200000</c:v>
                </c:pt>
                <c:pt idx="6">
                  <c:v>37074000</c:v>
                </c:pt>
                <c:pt idx="7">
                  <c:v>18200000</c:v>
                </c:pt>
                <c:pt idx="8">
                  <c:v>162279000</c:v>
                </c:pt>
                <c:pt idx="9">
                  <c:v>1100000</c:v>
                </c:pt>
                <c:pt idx="10">
                  <c:v>20000000</c:v>
                </c:pt>
                <c:pt idx="11">
                  <c:v>5050000</c:v>
                </c:pt>
                <c:pt idx="12">
                  <c:v>5050000</c:v>
                </c:pt>
              </c:numCache>
            </c:numRef>
          </c:val>
        </c:ser>
        <c:ser>
          <c:idx val="4"/>
          <c:order val="4"/>
          <c:explosion val="25"/>
          <c:dLbls>
            <c:showCatName val="1"/>
            <c:showPercent val="1"/>
            <c:showLeaderLines val="1"/>
          </c:dLbls>
          <c:cat>
            <c:strRef>
              <c:f>'IZDACI BUDŽETA PO NAMENAMA'!$B$12:$B$49</c:f>
              <c:strCache>
                <c:ptCount val="13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ОТПЛАТА КАМАТА И ПРАТЕЋИ ТРОШКОВИ ЗАДУЖИВАЊА</c:v>
                </c:pt>
                <c:pt idx="3">
                  <c:v>СУБВЕНЦИЈЕ</c:v>
                </c:pt>
                <c:pt idx="4">
                  <c:v>ДОНАЦИЈЕ, ДОТАЦИЈЕ И ТРАНСФЕРИ</c:v>
                </c:pt>
                <c:pt idx="5">
                  <c:v>СОЦИЈАЛНО ОСИГУРАЊЕ И СОЦИЈАЛНА ЗАШТИТА</c:v>
                </c:pt>
                <c:pt idx="6">
                  <c:v>ОСТАЛИ РАСХОДИ</c:v>
                </c:pt>
                <c:pt idx="7">
                  <c:v>АДМИНИСТРАТИВНИ ТРАНСФЕРИ ИЗ БУЏЕТА, ОД ДИРЕКТНИХ БУЏЕТСКИХ КОРИСНИКА ИНДИРЕКТНИМ БУЏЕТСКИМ КОРИСНИЦИМА ИЛИ ИЗМЕЂУ БУЏЕТСКИХ КОРИСНИКА НА ИСТОМ НИВОУ И СРЕДСТВА РЕЗЕРВЕ</c:v>
                </c:pt>
                <c:pt idx="8">
                  <c:v>ОСНОВНА СРЕДСТВА</c:v>
                </c:pt>
                <c:pt idx="9">
                  <c:v>ПРИРОДНА ИМОВИНА</c:v>
                </c:pt>
                <c:pt idx="10">
                  <c:v>ОТПЛАТА ГЛАВНИЦЕ</c:v>
                </c:pt>
                <c:pt idx="11">
                  <c:v>НАБАВКА ДОМАЋЕ ФИНАНСИЈСКЕ ИМОВИНЕ</c:v>
                </c:pt>
                <c:pt idx="12">
                  <c:v>НАБАВКА ФИНАНСИЈСКЕ ИМОВИНЕ</c:v>
                </c:pt>
              </c:strCache>
            </c:strRef>
          </c:cat>
          <c:val>
            <c:numRef>
              <c:f>'IZDACI BUDŽETA PO NAMENAMA'!$G$12:$G$49</c:f>
              <c:numCache>
                <c:formatCode>""#,##0.00</c:formatCode>
                <c:ptCount val="13"/>
                <c:pt idx="0">
                  <c:v>18.636758274183602</c:v>
                </c:pt>
                <c:pt idx="1">
                  <c:v>27.864915272537417</c:v>
                </c:pt>
                <c:pt idx="2">
                  <c:v>0.26401068466770905</c:v>
                </c:pt>
                <c:pt idx="3">
                  <c:v>10.294346030004037</c:v>
                </c:pt>
                <c:pt idx="4">
                  <c:v>4.9426941513868323</c:v>
                </c:pt>
                <c:pt idx="5">
                  <c:v>1.9523479202317982</c:v>
                </c:pt>
                <c:pt idx="6">
                  <c:v>5.4834353632328519</c:v>
                </c:pt>
                <c:pt idx="7">
                  <c:v>2.6918736475923271</c:v>
                </c:pt>
                <c:pt idx="8">
                  <c:v>24.00189910206786</c:v>
                </c:pt>
                <c:pt idx="9">
                  <c:v>0.16269566001931637</c:v>
                </c:pt>
                <c:pt idx="10">
                  <c:v>2.9581029094421165</c:v>
                </c:pt>
                <c:pt idx="11">
                  <c:v>0.75000000000000022</c:v>
                </c:pt>
                <c:pt idx="12">
                  <c:v>0.74692098463413481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3016"/>
          <c:y val="0.37589947089947212"/>
          <c:w val="0.40236148955495105"/>
          <c:h val="0.36484126984127052"/>
        </c:manualLayout>
      </c:layout>
      <c:pie3DChart>
        <c:varyColors val="1"/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8996014434073458"/>
          <c:y val="0.22843357346289167"/>
          <c:w val="0.61508127283858416"/>
          <c:h val="0.55617167330352157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9.5514494116038448E-2"/>
                  <c:y val="-8.7982745506909488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0.14483086281011512"/>
                  <c:y val="-7.9327724269952896E-2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-3.4512725081828517E-2"/>
                  <c:y val="-0.20926585080290225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8.0980318426157771E-2"/>
                  <c:y val="-0.31331027321750576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0.11871691072786784"/>
                  <c:y val="-0.19440745900028203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0.10220605830121439"/>
                  <c:y val="-4.3095425294625386E-2"/>
                </c:manualLayout>
              </c:layout>
              <c:showCatName val="1"/>
              <c:showPercent val="1"/>
            </c:dLbl>
            <c:dLbl>
              <c:idx val="6"/>
              <c:layout>
                <c:manualLayout>
                  <c:x val="8.8609545520583186E-2"/>
                  <c:y val="1.3879013442950783E-2"/>
                </c:manualLayout>
              </c:layout>
              <c:showCatName val="1"/>
              <c:showPercent val="1"/>
            </c:dLbl>
            <c:dLbl>
              <c:idx val="7"/>
              <c:layout>
                <c:manualLayout>
                  <c:x val="0.12532221313016503"/>
                  <c:y val="1.9279481766983155E-2"/>
                </c:manualLayout>
              </c:layout>
              <c:showCatName val="1"/>
              <c:showPercent val="1"/>
            </c:dLbl>
            <c:dLbl>
              <c:idx val="8"/>
              <c:layout>
                <c:manualLayout>
                  <c:x val="-1.35988495936349E-2"/>
                  <c:y val="3.9512703716681049E-3"/>
                </c:manualLayout>
              </c:layout>
              <c:showCatName val="1"/>
              <c:showPercent val="1"/>
            </c:dLbl>
            <c:dLbl>
              <c:idx val="9"/>
              <c:layout>
                <c:manualLayout>
                  <c:x val="0.12285874486168204"/>
                  <c:y val="7.3219642261970891E-2"/>
                </c:manualLayout>
              </c:layout>
              <c:showCatName val="1"/>
              <c:showPercent val="1"/>
            </c:dLbl>
            <c:dLbl>
              <c:idx val="10"/>
              <c:layout>
                <c:manualLayout>
                  <c:x val="-9.0330107552152344E-2"/>
                  <c:y val="-5.0122635946433347E-2"/>
                </c:manualLayout>
              </c:layout>
              <c:showCatName val="1"/>
              <c:showPercent val="1"/>
            </c:dLbl>
            <c:dLbl>
              <c:idx val="11"/>
              <c:layout>
                <c:manualLayout>
                  <c:x val="-7.8244644825788592E-2"/>
                  <c:y val="-8.947702392041916E-2"/>
                </c:manualLayout>
              </c:layout>
              <c:showCatName val="1"/>
              <c:showPercent val="1"/>
            </c:dLbl>
            <c:dLbl>
              <c:idx val="12"/>
              <c:layout>
                <c:manualLayout>
                  <c:x val="-7.4461411338911113E-2"/>
                  <c:y val="-0.18168878671600591"/>
                </c:manualLayout>
              </c:layout>
              <c:showCatName val="1"/>
              <c:showPercent val="1"/>
            </c:dLbl>
            <c:dLbl>
              <c:idx val="13"/>
              <c:layout>
                <c:manualLayout>
                  <c:x val="-3.2386091716305035E-2"/>
                  <c:y val="-0.24824592139334944"/>
                </c:manualLayout>
              </c:layout>
              <c:showCatName val="1"/>
              <c:showPercent val="1"/>
            </c:dLbl>
            <c:dLbl>
              <c:idx val="14"/>
              <c:layout>
                <c:manualLayout>
                  <c:x val="5.7659191713741231E-2"/>
                  <c:y val="-9.098454872535533E-2"/>
                </c:manualLayout>
              </c:layout>
              <c:showCatName val="1"/>
              <c:showPercent val="1"/>
            </c:dLbl>
            <c:dLbl>
              <c:idx val="15"/>
              <c:layout>
                <c:manualLayout>
                  <c:x val="-0.11575409890354064"/>
                  <c:y val="-7.780225274114845E-2"/>
                </c:manualLayout>
              </c:layout>
              <c:showCatName val="1"/>
              <c:showPercent val="1"/>
            </c:dLbl>
            <c:dLbl>
              <c:idx val="16"/>
              <c:layout>
                <c:manualLayout>
                  <c:x val="-7.1908276217172454E-2"/>
                  <c:y val="-7.5976387239024723E-2"/>
                </c:manualLayout>
              </c:layout>
              <c:showCatName val="1"/>
              <c:showPercent val="1"/>
            </c:dLbl>
            <c:showCatName val="1"/>
            <c:showPercent val="1"/>
          </c:dLbls>
          <c:cat>
            <c:strRef>
              <c:f>'PLAN RASHODA PO PROGRAMIMA'!$B$5:$B$21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КОМУНАЛНЕ ДЕЛАТНОСТИ</c:v>
                </c:pt>
                <c:pt idx="2">
                  <c:v>ЛОКАЛНИ ЕКОНОМСКИ РАЗВОЈ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</c:v>
                </c:pt>
                <c:pt idx="8">
                  <c:v>ОСНОВНО ОБРАЗОВАЊЕ</c:v>
                </c:pt>
                <c:pt idx="9">
                  <c:v>СРЕДЊЕ ОБРАЗОВАЊЕ</c:v>
                </c:pt>
                <c:pt idx="10">
                  <c:v>СОЦИЈАЛНА И ДЕЧЈА ЗАШТИТА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'PLAN RASHODA PO PROGRAMIMA'!$C$5:$C$21</c:f>
              <c:numCache>
                <c:formatCode>""#,##0.00</c:formatCode>
                <c:ptCount val="17"/>
                <c:pt idx="0">
                  <c:v>8000000</c:v>
                </c:pt>
                <c:pt idx="1">
                  <c:v>82451000</c:v>
                </c:pt>
                <c:pt idx="2">
                  <c:v>158125000</c:v>
                </c:pt>
                <c:pt idx="3">
                  <c:v>23940000</c:v>
                </c:pt>
                <c:pt idx="4">
                  <c:v>9550000</c:v>
                </c:pt>
                <c:pt idx="5">
                  <c:v>5200000</c:v>
                </c:pt>
                <c:pt idx="6">
                  <c:v>40100000</c:v>
                </c:pt>
                <c:pt idx="7">
                  <c:v>25781845</c:v>
                </c:pt>
                <c:pt idx="8">
                  <c:v>8494000</c:v>
                </c:pt>
                <c:pt idx="9">
                  <c:v>2135000</c:v>
                </c:pt>
                <c:pt idx="10">
                  <c:v>33127000</c:v>
                </c:pt>
                <c:pt idx="11">
                  <c:v>5300000</c:v>
                </c:pt>
                <c:pt idx="12">
                  <c:v>28262500</c:v>
                </c:pt>
                <c:pt idx="13">
                  <c:v>25940000</c:v>
                </c:pt>
                <c:pt idx="14">
                  <c:v>167870655</c:v>
                </c:pt>
                <c:pt idx="15">
                  <c:v>50132000</c:v>
                </c:pt>
                <c:pt idx="16">
                  <c:v>1700000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/>
            <a:t>Председник општине</a:t>
          </a:r>
        </a:p>
        <a:p>
          <a:r>
            <a:rPr lang="sr-Cyrl-RS" sz="1600" dirty="0"/>
            <a:t>Општинско веће</a:t>
          </a:r>
        </a:p>
        <a:p>
          <a:r>
            <a:rPr lang="sr-Cyrl-RS" sz="1600" dirty="0"/>
            <a:t>Скупштина </a:t>
          </a:r>
          <a:r>
            <a:rPr lang="sr-Cyrl-RS" sz="1600" dirty="0" smtClean="0"/>
            <a:t>општине</a:t>
          </a:r>
        </a:p>
        <a:p>
          <a:r>
            <a:rPr lang="sr-Cyrl-RS" sz="1600" dirty="0" smtClean="0"/>
            <a:t>Општинско правобранилаштво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Туристичка </a:t>
          </a:r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организација </a:t>
          </a:r>
          <a:endParaRPr lang="sr-Cyrl-RS" sz="1100" dirty="0" smtClean="0">
            <a:solidFill>
              <a:schemeClr val="accent1">
                <a:lumMod val="75000"/>
              </a:schemeClr>
            </a:solidFill>
          </a:endParaRP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Народна библиотека</a:t>
          </a:r>
        </a:p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ЈУ Канцеларија за младе</a:t>
          </a: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/>
            <a:t>Основне школе </a:t>
          </a:r>
        </a:p>
        <a:p>
          <a:r>
            <a:rPr lang="sr-Cyrl-RS" sz="1200" dirty="0"/>
            <a:t>Средње школе</a:t>
          </a:r>
        </a:p>
        <a:p>
          <a:r>
            <a:rPr lang="sr-Cyrl-RS" sz="1200" dirty="0"/>
            <a:t>Дом </a:t>
          </a:r>
          <a:r>
            <a:rPr lang="sr-Cyrl-RS" sz="1200" dirty="0" smtClean="0"/>
            <a:t>здравља</a:t>
          </a:r>
          <a:endParaRPr lang="en-US" sz="1200" dirty="0" smtClean="0"/>
        </a:p>
        <a:p>
          <a:r>
            <a:rPr lang="sr-Cyrl-RS" sz="1200" dirty="0" smtClean="0"/>
            <a:t>Центар за социјални рад</a:t>
          </a:r>
          <a:endParaRPr lang="en-US" sz="1200" dirty="0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 dirty="0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1D6DC1AE-1A70-47C3-99A8-459345583A19}">
      <dgm:prSet phldrT="[Text]" custT="1"/>
      <dgm:spPr>
        <a:solidFill>
          <a:srgbClr val="00B0F0"/>
        </a:solidFill>
      </dgm:spPr>
      <dgm:t>
        <a:bodyPr/>
        <a:lstStyle/>
        <a:p>
          <a:endParaRPr lang="en-US" sz="1200" dirty="0"/>
        </a:p>
      </dgm:t>
    </dgm:pt>
    <dgm:pt modelId="{E2558F47-F006-4A93-9BAE-7FF044CC7ABC}" type="parTrans" cxnId="{014E6C95-1D24-4CBF-B3F9-0B0ED3BF59C1}">
      <dgm:prSet/>
      <dgm:spPr/>
      <dgm:t>
        <a:bodyPr/>
        <a:lstStyle/>
        <a:p>
          <a:endParaRPr lang="en-US"/>
        </a:p>
      </dgm:t>
    </dgm:pt>
    <dgm:pt modelId="{83BF2C47-9B83-4E6C-81DC-595744FCC0A9}" type="sibTrans" cxnId="{014E6C95-1D24-4CBF-B3F9-0B0ED3BF59C1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54886" custScaleY="16878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 custScaleY="13787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AF9C8EEE-81F3-442F-9504-7988DBF2C7F9}" srcId="{2915701C-9177-4F63-BC4A-2A3F58667EEF}" destId="{F525C7DD-C069-4FE6-9519-29523B058512}" srcOrd="4" destOrd="0" parTransId="{495F855C-786B-4014-ACFA-A29039643E3B}" sibTransId="{B1936762-DD2F-4289-8425-BB02188F1FAF}"/>
    <dgm:cxn modelId="{487FD65B-B6F4-4CE6-AC18-CBA1C7BC6CD8}" srcId="{2915701C-9177-4F63-BC4A-2A3F58667EEF}" destId="{EC086DEB-01FD-4650-84A6-3248233D6869}" srcOrd="2" destOrd="0" parTransId="{D8E22DAB-5022-49AE-91A6-20DF1C7017B2}" sibTransId="{EBD18A8D-98B2-4C8A-B1B4-4169A0689B2C}"/>
    <dgm:cxn modelId="{AF284A92-A842-400F-96D2-9B85FD48F842}" srcId="{2915701C-9177-4F63-BC4A-2A3F58667EEF}" destId="{724C2318-F479-4174-A10E-9EC4287AD534}" srcOrd="3" destOrd="0" parTransId="{75FF1061-0136-4D4A-8F29-8B8C5BB09E30}" sibTransId="{CF55BBF8-6284-4BA7-9983-520960D17E18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014E6C95-1D24-4CBF-B3F9-0B0ED3BF59C1}" srcId="{2915701C-9177-4F63-BC4A-2A3F58667EEF}" destId="{1D6DC1AE-1A70-47C3-99A8-459345583A19}" srcOrd="1" destOrd="0" parTransId="{E2558F47-F006-4A93-9BAE-7FF044CC7ABC}" sibTransId="{83BF2C47-9B83-4E6C-81DC-595744FCC0A9}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9C8AE01B-3237-4864-AE3F-3F8C6FCF9727}" type="presOf" srcId="{9621BB6C-CCFC-4987-A70A-BF11FC47FFCC}" destId="{EE054ECB-2B3F-4C89-9A19-2C63D69076BA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B02EC2C9-3550-4BE0-96E7-EEB91AA4604E}" type="presParOf" srcId="{F67C4AC6-D320-469D-8949-6AC26CBBA3A8}" destId="{EE054ECB-2B3F-4C89-9A19-2C63D69076BA}" srcOrd="10" destOrd="0" presId="urn:microsoft.com/office/officeart/2009/3/layout/CircleRelationship"/>
    <dgm:cxn modelId="{BBC2E52C-66F8-4AF0-B01E-365205FA9BEC}" type="presParOf" srcId="{F67C4AC6-D320-469D-8949-6AC26CBBA3A8}" destId="{93210B8B-460C-4687-B7E6-4051DBCA5FBF}" srcOrd="11" destOrd="0" presId="urn:microsoft.com/office/officeart/2009/3/layout/CircleRelationship"/>
    <dgm:cxn modelId="{87ACC189-E7FF-4052-99BA-52BB54D4BA7B}" type="presParOf" srcId="{93210B8B-460C-4687-B7E6-4051DBCA5FBF}" destId="{4ABBCF6F-E7DA-4CE7-A2F5-6DD06BFAA1FA}" srcOrd="0" destOrd="0" presId="urn:microsoft.com/office/officeart/2009/3/layout/CircleRelationship"/>
    <dgm:cxn modelId="{9405666E-869F-497D-A910-1B8AE793CA63}" type="presParOf" srcId="{F67C4AC6-D320-469D-8949-6AC26CBBA3A8}" destId="{A1A3314E-DDD0-4BFC-8D48-830B3847C8C1}" srcOrd="12" destOrd="0" presId="urn:microsoft.com/office/officeart/2009/3/layout/CircleRelationship"/>
    <dgm:cxn modelId="{DBBD4D31-7C22-493F-9591-15849A7A8A6B}" type="presParOf" srcId="{A1A3314E-DDD0-4BFC-8D48-830B3847C8C1}" destId="{A4780608-C72B-40F2-A560-A83F55BD6ABF}" srcOrd="0" destOrd="0" presId="urn:microsoft.com/office/officeart/2009/3/layout/CircleRelationship"/>
    <dgm:cxn modelId="{A5051014-4CE7-4A4B-9023-F9B540E4F066}" type="presParOf" srcId="{F67C4AC6-D320-469D-8949-6AC26CBBA3A8}" destId="{693C14CE-CE42-41FE-8BD3-4BD5115D8392}" srcOrd="13" destOrd="0" presId="urn:microsoft.com/office/officeart/2009/3/layout/CircleRelationship"/>
    <dgm:cxn modelId="{EFE26032-891F-440C-AD37-0EC76AD64EC2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финансија за припрему одлуке о буџету за </a:t>
          </a:r>
          <a:r>
            <a:rPr lang="sr-Cyrl-RS" sz="1400" dirty="0" smtClean="0"/>
            <a:t>2023.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Укупан буџет општине </a:t>
          </a:r>
          <a:r>
            <a:rPr lang="sr-Cyrl-RS" sz="1300" dirty="0" smtClean="0">
              <a:solidFill>
                <a:schemeClr val="bg1"/>
              </a:solidFill>
            </a:rPr>
            <a:t>(</a:t>
          </a:r>
          <a:r>
            <a:rPr lang="sr-Cyrl-RS" sz="1300" dirty="0" smtClean="0">
              <a:solidFill>
                <a:srgbClr val="FF0000"/>
              </a:solidFill>
            </a:rPr>
            <a:t>676.109.000)</a:t>
          </a:r>
          <a:endParaRPr lang="en-US" sz="1300" dirty="0">
            <a:solidFill>
              <a:srgbClr val="FF0000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/>
      <dgm:t>
        <a:bodyPr/>
        <a:lstStyle/>
        <a:p>
          <a:r>
            <a:rPr lang="sr-Cyrl-RS" dirty="0"/>
            <a:t>Средства из буџета општине </a:t>
          </a:r>
          <a:endParaRPr lang="sr-Cyrl-RS" dirty="0" smtClean="0"/>
        </a:p>
        <a:p>
          <a:r>
            <a:rPr lang="sr-Cyrl-RS" dirty="0" smtClean="0">
              <a:solidFill>
                <a:srgbClr val="FF0000"/>
              </a:solidFill>
            </a:rPr>
            <a:t>(572.606.000)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/>
      <dgm:t>
        <a:bodyPr/>
        <a:lstStyle/>
        <a:p>
          <a:r>
            <a:rPr lang="sr-Cyrl-RS" dirty="0"/>
            <a:t>Пренета средства из ранијих година</a:t>
          </a:r>
          <a:r>
            <a:rPr lang="sr-Cyrl-RS" dirty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rgbClr val="FF0000"/>
              </a:solidFill>
            </a:rPr>
            <a:t>(15.000.000) 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1BFF2E57-C3C3-41C5-AD27-AD5B3875851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из осталих извора </a:t>
          </a:r>
          <a:r>
            <a:rPr lang="sr-Cyrl-RS" dirty="0" smtClean="0">
              <a:solidFill>
                <a:srgbClr val="FF0000"/>
              </a:solidFill>
            </a:rPr>
            <a:t>(88.503.000)</a:t>
          </a:r>
          <a:endParaRPr lang="en-US" dirty="0">
            <a:solidFill>
              <a:srgbClr val="FF0000"/>
            </a:solidFill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/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 custLinFactNeighborX="89397" custLinFactNeighborY="1377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30342" custScaleY="84618" custLinFactX="133199" custLinFactNeighborX="200000" custLinFactNeighborY="4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66105" custLinFactNeighborX="-100000" custLinFactNeighborY="1705"/>
      <dgm:spPr/>
      <dgm:t>
        <a:bodyPr/>
        <a:lstStyle/>
        <a:p>
          <a:endParaRPr lang="en-US"/>
        </a:p>
      </dgm:t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96115" custScaleY="96476" custLinFactX="-199529" custLinFactNeighborX="-200000" custLinFactNeighborY="-10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r>
            <a:rPr lang="sr-Cyrl-RS" altLang="en-US" sz="1400" dirty="0">
              <a:latin typeface="Calibri" panose="020F0502020204030204" pitchFamily="34" charset="0"/>
            </a:rPr>
            <a:t>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општине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FAF999-9E08-4A6A-A6D7-11D7E30AC118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53E397A2-7CAD-4A4C-ABDE-885D92961EB2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C1188A4E-FB96-4E8F-9307-7C6CDB28AD6E}" type="presOf" srcId="{4B4A2A45-FFA7-47F5-A99D-A2DFD7698107}" destId="{9A05939C-6B40-4C32-897A-4A6DC3E71E5B}" srcOrd="0" destOrd="0" presId="urn:diagrams.loki3.com/BracketList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D90891A-5CA6-46E0-9B94-066929D862D5}" type="presOf" srcId="{28888755-727E-436B-B2F2-DA7896544A65}" destId="{9312B733-3AEB-49F6-8245-08553BA2949B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8FEEFA5-6DE3-40CA-B954-F6DBC6F9FAD9}" type="presOf" srcId="{26EF48C7-6381-4355-B03F-DD441AE957C7}" destId="{EFAACCF6-3A6A-4536-89B0-F0A7C44F6BE1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F06063E2-D018-4F42-A342-274E0902DE34}" type="presOf" srcId="{A22D28D0-C0EE-4FAC-9411-A8A4995FB17B}" destId="{B43D6F8D-5103-4DCA-8971-053A6B7A987B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9154DB6-8B71-4C47-A778-19BA49538396}" type="presOf" srcId="{92FD0664-EE76-4121-BE7B-68FC1EE5F4D7}" destId="{C6BA9D27-2D60-4BA7-98A9-E18E57FDB6CB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021894C-289A-4B28-BA0D-6767C27230B8}" type="presOf" srcId="{D45E583C-4AAD-40D2-9D24-9A0A68141567}" destId="{7BB6658A-32E0-42C7-B82A-240BF45CF27D}" srcOrd="0" destOrd="0" presId="urn:diagrams.loki3.com/BracketList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/>
            <a:t>Укупни буџетски приходи и примања  </a:t>
          </a:r>
          <a:r>
            <a:rPr lang="sr-Cyrl-RS" b="1" dirty="0" smtClean="0">
              <a:solidFill>
                <a:schemeClr val="tx1"/>
              </a:solidFill>
            </a:rPr>
            <a:t>676.109.000</a:t>
          </a:r>
          <a:r>
            <a:rPr lang="sr-Cyrl-RS" b="1" dirty="0" smtClean="0">
              <a:solidFill>
                <a:srgbClr val="FF0000"/>
              </a:solidFill>
            </a:rPr>
            <a:t> </a:t>
          </a:r>
          <a:r>
            <a:rPr lang="sr-Cyrl-RS" dirty="0" smtClean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/>
            <a:t>Приходи од  пореза  </a:t>
          </a:r>
          <a:r>
            <a:rPr lang="sr-Cyrl-RS" dirty="0" smtClean="0"/>
            <a:t>165.880.000</a:t>
          </a:r>
          <a:r>
            <a:rPr lang="sr-Cyrl-RS" dirty="0" smtClean="0">
              <a:solidFill>
                <a:srgbClr val="FF0000"/>
              </a:solidFill>
            </a:rPr>
            <a:t>    </a:t>
          </a:r>
          <a:r>
            <a:rPr lang="sr-Cyrl-RS" dirty="0" smtClean="0"/>
            <a:t>    </a:t>
          </a:r>
          <a:r>
            <a:rPr lang="sr-Cyrl-RS" dirty="0"/>
            <a:t>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/>
            <a:t>Трансфери </a:t>
          </a:r>
          <a:r>
            <a:rPr lang="sr-Cyrl-RS" dirty="0" smtClean="0"/>
            <a:t>313.098.000</a:t>
          </a:r>
          <a:r>
            <a:rPr lang="sr-Latn-RS" dirty="0" smtClean="0">
              <a:solidFill>
                <a:srgbClr val="FF0000"/>
              </a:solidFill>
            </a:rPr>
            <a:t> </a:t>
          </a:r>
          <a:r>
            <a:rPr lang="sr-Cyrl-RS" dirty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 smtClean="0"/>
            <a:t>Дру.ги </a:t>
          </a:r>
          <a:r>
            <a:rPr lang="sr-Cyrl-RS" dirty="0"/>
            <a:t>приходи  </a:t>
          </a:r>
          <a:r>
            <a:rPr lang="sr-Cyrl-RS" dirty="0" smtClean="0">
              <a:solidFill>
                <a:schemeClr val="tx1"/>
              </a:solidFill>
            </a:rPr>
            <a:t>181.116.000</a:t>
          </a:r>
          <a:endParaRPr lang="en-US" dirty="0">
            <a:solidFill>
              <a:schemeClr val="tx1"/>
            </a:solidFill>
          </a:endParaRPr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/>
            <a:t>Примања од продаје нефинансијске имовине  </a:t>
          </a:r>
          <a:r>
            <a:rPr lang="sr-Cyrl-RS" dirty="0" smtClean="0"/>
            <a:t>10.000 </a:t>
          </a:r>
          <a:r>
            <a:rPr lang="sr-Cyrl-RS" dirty="0"/>
            <a:t>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/>
            <a:t>Примања од продаје финансијске имовине  </a:t>
          </a:r>
          <a:r>
            <a:rPr lang="sr-Cyrl-RS" dirty="0" smtClean="0"/>
            <a:t>0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/>
            <a:t>Пренета средства из ранијих година</a:t>
          </a:r>
          <a:r>
            <a:rPr lang="sr-Latn-RS" sz="1000" dirty="0"/>
            <a:t> </a:t>
          </a:r>
          <a:r>
            <a:rPr lang="sr-Cyrl-RS" sz="1000" dirty="0" smtClean="0"/>
            <a:t>15.000.000 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F0DFA04F-4DF5-4BD8-845F-649E01796374}">
      <dgm:prSet phldrT="[Text]" custT="1"/>
      <dgm:spPr/>
      <dgm:t>
        <a:bodyPr/>
        <a:lstStyle/>
        <a:p>
          <a:pPr algn="ctr"/>
          <a:r>
            <a:rPr lang="sr-Cyrl-RS" sz="1000" dirty="0" smtClean="0"/>
            <a:t>Меморандумске ставке  1.005.000 динара</a:t>
          </a:r>
          <a:endParaRPr lang="en-US" sz="1000" dirty="0"/>
        </a:p>
      </dgm:t>
    </dgm:pt>
    <dgm:pt modelId="{30FF1453-4FD9-4421-B59C-0D3489A0BE14}" type="parTrans" cxnId="{E4106F1A-C1BA-4CCE-BD54-82F3D797AACA}">
      <dgm:prSet/>
      <dgm:spPr/>
      <dgm:t>
        <a:bodyPr/>
        <a:lstStyle/>
        <a:p>
          <a:endParaRPr lang="en-US"/>
        </a:p>
      </dgm:t>
    </dgm:pt>
    <dgm:pt modelId="{08565A00-1526-4632-B7DA-ED8DD9483563}" type="sibTrans" cxnId="{E4106F1A-C1BA-4CCE-BD54-82F3D797AACA}">
      <dgm:prSet/>
      <dgm:spPr/>
      <dgm:t>
        <a:bodyPr/>
        <a:lstStyle/>
        <a:p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8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8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7D9541-C0F1-4AAE-BB88-16ED192064D2}" type="pres">
      <dgm:prSet presAssocID="{F0DFA04F-4DF5-4BD8-845F-649E01796374}" presName="node" presStyleLbl="venn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E4106F1A-C1BA-4CCE-BD54-82F3D797AACA}" srcId="{43275D6C-D470-4E2E-96F8-239EECE5D634}" destId="{F0DFA04F-4DF5-4BD8-845F-649E01796374}" srcOrd="6" destOrd="0" parTransId="{30FF1453-4FD9-4421-B59C-0D3489A0BE14}" sibTransId="{08565A00-1526-4632-B7DA-ED8DD9483563}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56C994F5-21A2-437E-80C9-0740BF0496B1}" type="presOf" srcId="{F0DFA04F-4DF5-4BD8-845F-649E01796374}" destId="{D37D9541-C0F1-4AAE-BB88-16ED192064D2}" srcOrd="0" destOrd="0" presId="urn:microsoft.com/office/officeart/2005/8/layout/radial3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  <dgm:cxn modelId="{2044ED84-B9AA-43B5-B171-F96B67F6DBD5}" type="presParOf" srcId="{1FB746E2-D736-4446-8093-C865FE09A112}" destId="{D37D9541-C0F1-4AAE-BB88-16ED192064D2}" srcOrd="7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639C7-B690-4F53-A1C9-BB18BE26EFFF}" type="presOf" srcId="{FE2BA0E8-81AC-463B-B498-EF464F5BCE06}" destId="{9893D59A-7FEC-486D-89C4-D28135F6121C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CAC21658-3423-481C-AF27-E9996CB921F1}" type="presOf" srcId="{D45E583C-4AAD-40D2-9D24-9A0A68141567}" destId="{7BB6658A-32E0-42C7-B82A-240BF45CF27D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6CADC6AF-E4D1-4118-B6AD-2936E20B24E4}" type="presOf" srcId="{E1AD8724-28DC-48C5-B75E-B0D1F33E6279}" destId="{939B76D1-BB33-4E50-9ECD-839FB5787B95}" srcOrd="0" destOrd="0" presId="urn:diagrams.loki3.com/BracketList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C0075EB-3DC2-4074-AA80-170858192B86}" type="presOf" srcId="{28888755-727E-436B-B2F2-DA7896544A65}" destId="{9312B733-3AEB-49F6-8245-08553BA2949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913F8910-4C80-476B-BB1A-84CDC766C5E5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A66DD3E-AD41-4FBE-A90F-6733EF188F32}" type="presOf" srcId="{26EF48C7-6381-4355-B03F-DD441AE957C7}" destId="{EFAACCF6-3A6A-4536-89B0-F0A7C44F6BE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C314BF9B-D2C0-49FD-8192-2D4E8F24E524}" type="presOf" srcId="{E1B79EE1-1157-4302-AB0B-8FEDC81165FD}" destId="{F40D94EA-52E0-4740-A924-EAF350BDF213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592F709B-0D71-4665-94FE-FCFCC1F99F37}" type="presOf" srcId="{48096665-F98A-4372-9642-AA104F5D458A}" destId="{B471A916-B6F4-4017-A447-E2C98CEE19B9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45E7555C-A21A-4EDC-9BCD-7FDE66998A88}" type="presOf" srcId="{4B4A2A45-FFA7-47F5-A99D-A2DFD7698107}" destId="{9A05939C-6B40-4C32-897A-4A6DC3E71E5B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</a:t>
          </a:r>
          <a:r>
            <a:rPr lang="sr-Cyrl-RS" b="1" dirty="0" smtClean="0">
              <a:solidFill>
                <a:schemeClr val="bg1"/>
              </a:solidFill>
            </a:rPr>
            <a:t>676.109.000 </a:t>
          </a:r>
          <a:endParaRPr lang="en-US" b="1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sr-Cyrl-RS" dirty="0" smtClean="0">
              <a:solidFill>
                <a:schemeClr val="bg1"/>
              </a:solidFill>
            </a:rPr>
            <a:t>184.797.200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ru-RU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Субвенције </a:t>
          </a:r>
          <a:r>
            <a:rPr lang="sr-Cyrl-RS" dirty="0" smtClean="0">
              <a:solidFill>
                <a:schemeClr val="bg1"/>
              </a:solidFill>
            </a:rPr>
            <a:t>69.601.000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endParaRPr lang="en-US"/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запослене </a:t>
          </a:r>
          <a:r>
            <a:rPr lang="sr-Cyrl-RS" dirty="0" smtClean="0">
              <a:solidFill>
                <a:schemeClr val="bg1"/>
              </a:solidFill>
            </a:rPr>
            <a:t>125.804.800 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Социјална помоћ </a:t>
          </a:r>
          <a:r>
            <a:rPr lang="sr-Cyrl-RS" dirty="0" smtClean="0">
              <a:solidFill>
                <a:schemeClr val="bg1"/>
              </a:solidFill>
            </a:rPr>
            <a:t>13.200.000 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Дотације и трансфери </a:t>
          </a:r>
          <a:r>
            <a:rPr lang="sr-Cyrl-RS" dirty="0" smtClean="0">
              <a:solidFill>
                <a:schemeClr val="bg1"/>
              </a:solidFill>
            </a:rPr>
            <a:t>33.418.000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</a:t>
          </a:r>
          <a:r>
            <a:rPr lang="sr-Cyrl-RS" dirty="0" smtClean="0">
              <a:solidFill>
                <a:schemeClr val="bg1"/>
              </a:solidFill>
            </a:rPr>
            <a:t>расходи 37.074.000 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endParaRPr lang="en-US"/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20F1F344-590D-49CA-8E84-36EB99DB5C88}">
      <dgm:prSet/>
      <dgm:spPr/>
      <dgm:t>
        <a:bodyPr/>
        <a:lstStyle/>
        <a:p>
          <a:endParaRPr lang="en-US" dirty="0">
            <a:solidFill>
              <a:schemeClr val="bg1"/>
            </a:solidFill>
          </a:endParaRPr>
        </a:p>
      </dgm:t>
    </dgm:pt>
    <dgm:pt modelId="{FC68623C-3E44-4473-8558-838B6D06CD4A}" type="parTrans" cxnId="{2B5EBAB4-EFE6-4DAA-B98C-AEC4DAE80A07}">
      <dgm:prSet/>
      <dgm:spPr/>
      <dgm:t>
        <a:bodyPr/>
        <a:lstStyle/>
        <a:p>
          <a:endParaRPr lang="en-US"/>
        </a:p>
      </dgm:t>
    </dgm:pt>
    <dgm:pt modelId="{F08FD466-D746-420A-8865-62FD52C00154}" type="sibTrans" cxnId="{2B5EBAB4-EFE6-4DAA-B98C-AEC4DAE80A07}">
      <dgm:prSet/>
      <dgm:spPr/>
      <dgm:t>
        <a:bodyPr/>
        <a:lstStyle/>
        <a:p>
          <a:endParaRPr lang="en-US"/>
        </a:p>
      </dgm:t>
    </dgm:pt>
    <dgm:pt modelId="{D26E9EFC-E051-4C73-87C8-8B4F63AE7402}">
      <dgm:prSet custT="1"/>
      <dgm:spPr/>
      <dgm:t>
        <a:bodyPr/>
        <a:lstStyle/>
        <a:p>
          <a:r>
            <a:rPr lang="sr-Cyrl-RS" sz="1000" dirty="0" smtClean="0">
              <a:solidFill>
                <a:schemeClr val="bg1"/>
              </a:solidFill>
            </a:rPr>
            <a:t>Издаци за отплату главнице и набавку финансијске имовине</a:t>
          </a:r>
        </a:p>
        <a:p>
          <a:r>
            <a:rPr lang="sr-Cyrl-RS" sz="1000" dirty="0" smtClean="0">
              <a:solidFill>
                <a:schemeClr val="bg1"/>
              </a:solidFill>
            </a:rPr>
            <a:t>25.050.000 динара</a:t>
          </a:r>
          <a:endParaRPr lang="en-US" sz="1000" dirty="0">
            <a:solidFill>
              <a:schemeClr val="bg1"/>
            </a:solidFill>
          </a:endParaRPr>
        </a:p>
      </dgm:t>
    </dgm:pt>
    <dgm:pt modelId="{7F9203B6-063A-4C38-A1B6-0FF378C669D1}" type="parTrans" cxnId="{846B3ACF-F265-4782-AB74-A329BE9BB139}">
      <dgm:prSet/>
      <dgm:spPr/>
      <dgm:t>
        <a:bodyPr/>
        <a:lstStyle/>
        <a:p>
          <a:endParaRPr lang="en-US"/>
        </a:p>
      </dgm:t>
    </dgm:pt>
    <dgm:pt modelId="{6B99609F-3107-4241-81F5-F6908B125FC2}" type="sibTrans" cxnId="{846B3ACF-F265-4782-AB74-A329BE9BB139}">
      <dgm:prSet/>
      <dgm:spPr/>
      <dgm:t>
        <a:bodyPr/>
        <a:lstStyle/>
        <a:p>
          <a:endParaRPr lang="en-US"/>
        </a:p>
      </dgm:t>
    </dgm:pt>
    <dgm:pt modelId="{6D08A6DC-C919-4E35-A321-275584A017B4}">
      <dgm:prSet/>
      <dgm:spPr/>
      <dgm:t>
        <a:bodyPr/>
        <a:lstStyle/>
        <a:p>
          <a:r>
            <a:rPr lang="sr-Cyrl-RS" dirty="0" smtClean="0">
              <a:solidFill>
                <a:schemeClr val="bg1"/>
              </a:solidFill>
            </a:rPr>
            <a:t>Средства резерве</a:t>
          </a:r>
        </a:p>
        <a:p>
          <a:r>
            <a:rPr lang="sr-Cyrl-RS" dirty="0" smtClean="0">
              <a:solidFill>
                <a:schemeClr val="bg1"/>
              </a:solidFill>
            </a:rPr>
            <a:t>22.000.000 динара</a:t>
          </a:r>
          <a:endParaRPr lang="en-US" dirty="0">
            <a:solidFill>
              <a:schemeClr val="bg1"/>
            </a:solidFill>
          </a:endParaRPr>
        </a:p>
      </dgm:t>
    </dgm:pt>
    <dgm:pt modelId="{0C8B2EE8-446E-4A95-8E63-50A69957AF1A}" type="parTrans" cxnId="{3D478130-E2B3-40DD-BD12-57AD6E736BD7}">
      <dgm:prSet/>
      <dgm:spPr/>
      <dgm:t>
        <a:bodyPr/>
        <a:lstStyle/>
        <a:p>
          <a:endParaRPr lang="en-US"/>
        </a:p>
      </dgm:t>
    </dgm:pt>
    <dgm:pt modelId="{25AE3966-0715-4287-94F9-995DD4DD2691}" type="sibTrans" cxnId="{3D478130-E2B3-40DD-BD12-57AD6E736BD7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8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8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8" custScaleX="131953" custScaleY="129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8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8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8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8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8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8" custScaleX="113767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8"/>
      <dgm:spPr/>
      <dgm:t>
        <a:bodyPr/>
        <a:lstStyle/>
        <a:p>
          <a:endParaRPr lang="en-US"/>
        </a:p>
      </dgm:t>
    </dgm:pt>
    <dgm:pt modelId="{DDAAB981-C867-428F-B2B4-D00919D95881}" type="pres">
      <dgm:prSet presAssocID="{D26E9EFC-E051-4C73-87C8-8B4F63AE7402}" presName="node" presStyleLbl="node1" presStyleIdx="6" presStyleCnt="8" custScaleX="154088" custScaleY="158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D214CC-EB6D-45C5-9E40-9AD5936A38BB}" type="pres">
      <dgm:prSet presAssocID="{D26E9EFC-E051-4C73-87C8-8B4F63AE7402}" presName="dummy" presStyleCnt="0"/>
      <dgm:spPr/>
    </dgm:pt>
    <dgm:pt modelId="{79044A15-8FED-47DB-860E-1321C17DDEB1}" type="pres">
      <dgm:prSet presAssocID="{6B99609F-3107-4241-81F5-F6908B125FC2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E11F47A-472E-4951-8D05-66E40ED9D6FC}" type="pres">
      <dgm:prSet presAssocID="{6D08A6DC-C919-4E35-A321-275584A017B4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74470D-12BE-4AF2-91FD-A7BA1E9C7A5B}" type="pres">
      <dgm:prSet presAssocID="{6D08A6DC-C919-4E35-A321-275584A017B4}" presName="dummy" presStyleCnt="0"/>
      <dgm:spPr/>
    </dgm:pt>
    <dgm:pt modelId="{77064FA6-8DE1-49BB-A95C-035B3BE692E3}" type="pres">
      <dgm:prSet presAssocID="{25AE3966-0715-4287-94F9-995DD4DD2691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CBC03A85-2398-41AA-A445-449C36705D2E}" type="presOf" srcId="{6D08A6DC-C919-4E35-A321-275584A017B4}" destId="{5E11F47A-472E-4951-8D05-66E40ED9D6FC}" srcOrd="0" destOrd="0" presId="urn:microsoft.com/office/officeart/2005/8/layout/radial6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846B3ACF-F265-4782-AB74-A329BE9BB139}" srcId="{9ED1A3B2-A381-4201-823D-E4B4F944886D}" destId="{D26E9EFC-E051-4C73-87C8-8B4F63AE7402}" srcOrd="6" destOrd="0" parTransId="{7F9203B6-063A-4C38-A1B6-0FF378C669D1}" sibTransId="{6B99609F-3107-4241-81F5-F6908B125FC2}"/>
    <dgm:cxn modelId="{D5A26C81-B5CA-4FF9-85ED-60967857EFA6}" srcId="{B1BE2A8E-285E-4C69-9BFF-CE48B252AA50}" destId="{3641F520-BAF8-4BA4-A826-44FA753A5F4E}" srcOrd="5" destOrd="0" parTransId="{31D6B297-275C-4FAC-A07E-4467512471AD}" sibTransId="{53B82682-8E0C-4903-98EA-36CBB0B8A63B}"/>
    <dgm:cxn modelId="{EC43A50F-8877-402E-A0E9-787A8C8AB11E}" type="presOf" srcId="{25AE3966-0715-4287-94F9-995DD4DD2691}" destId="{77064FA6-8DE1-49BB-A95C-035B3BE692E3}" srcOrd="0" destOrd="0" presId="urn:microsoft.com/office/officeart/2005/8/layout/radial6"/>
    <dgm:cxn modelId="{C2BA2E7D-A4DC-497F-82AA-B05171512E7B}" srcId="{B1BE2A8E-285E-4C69-9BFF-CE48B252AA50}" destId="{AE26BF5A-34A6-4192-8BEA-D9ECFB941642}" srcOrd="1" destOrd="0" parTransId="{053AEA0B-0F73-4DAC-9295-FCA55D0C5C5A}" sibTransId="{F67939D1-3ADF-4276-A6FA-0083CE5DA4FA}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3D478130-E2B3-40DD-BD12-57AD6E736BD7}" srcId="{9ED1A3B2-A381-4201-823D-E4B4F944886D}" destId="{6D08A6DC-C919-4E35-A321-275584A017B4}" srcOrd="7" destOrd="0" parTransId="{0C8B2EE8-446E-4A95-8E63-50A69957AF1A}" sibTransId="{25AE3966-0715-4287-94F9-995DD4DD2691}"/>
    <dgm:cxn modelId="{B6507D96-25C4-4121-9433-2A113978B784}" srcId="{B1BE2A8E-285E-4C69-9BFF-CE48B252AA50}" destId="{C64FD589-26EA-483C-BB5E-C8324A82EAF5}" srcOrd="4" destOrd="0" parTransId="{1E312D33-14E1-4B2B-A210-2A735401CE1C}" sibTransId="{46E45D53-1277-4C97-8E3B-323B4EBF62F5}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E14E4EEE-087E-4E8C-92C7-D48A2C2A60C4}" srcId="{AE26BF5A-34A6-4192-8BEA-D9ECFB941642}" destId="{91651A17-950C-49EC-8C35-2517548AE9E6}" srcOrd="0" destOrd="0" parTransId="{842A79D3-4827-4424-A76D-539154392405}" sibTransId="{8962C693-DF60-43F6-9F43-7615C2E1439A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4E6E6427-5348-4ECF-99CC-46CA5F3BDA5F}" srcId="{B1BE2A8E-285E-4C69-9BFF-CE48B252AA50}" destId="{7D1C9009-9B60-4C15-8E3B-F949FAB90776}" srcOrd="6" destOrd="0" parTransId="{E75197AC-E7B0-4C26-9D1F-47E47BE7CCEF}" sibTransId="{9D56A871-CE7A-4922-AAF9-9D95A29D1039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D811D8F9-EE5C-4260-BE52-CD799804A1C0}" type="presOf" srcId="{D26E9EFC-E051-4C73-87C8-8B4F63AE7402}" destId="{DDAAB981-C867-428F-B2B4-D00919D95881}" srcOrd="0" destOrd="0" presId="urn:microsoft.com/office/officeart/2005/8/layout/radial6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3DFE3AE5-6DA5-4440-A66F-1437FD4DC5D4}" srcId="{B1BE2A8E-285E-4C69-9BFF-CE48B252AA50}" destId="{343B6168-99DB-4C0C-9BE7-E54D7B80C5AD}" srcOrd="7" destOrd="0" parTransId="{6F98FC42-2370-4FD0-A627-0708511F7F32}" sibTransId="{95FBDDB6-4174-4619-B543-81DEF6B7716A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2B5EBAB4-EFE6-4DAA-B98C-AEC4DAE80A07}" srcId="{B1BE2A8E-285E-4C69-9BFF-CE48B252AA50}" destId="{20F1F344-590D-49CA-8E84-36EB99DB5C88}" srcOrd="2" destOrd="0" parTransId="{FC68623C-3E44-4473-8558-838B6D06CD4A}" sibTransId="{F08FD466-D746-420A-8865-62FD52C00154}"/>
    <dgm:cxn modelId="{32F3102C-E929-430C-A629-38C3BDAD535C}" type="presOf" srcId="{6B99609F-3107-4241-81F5-F6908B125FC2}" destId="{79044A15-8FED-47DB-860E-1321C17DDEB1}" srcOrd="0" destOrd="0" presId="urn:microsoft.com/office/officeart/2005/8/layout/radial6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4A16358E-6F75-4AC0-B6E5-E26F15B1A750}" srcId="{B1BE2A8E-285E-4C69-9BFF-CE48B252AA50}" destId="{3BA9396D-1753-43D3-A703-A75A7C19204B}" srcOrd="3" destOrd="0" parTransId="{FDC0F8DA-00AF-40CD-B616-B7AA7472101C}" sibTransId="{869210E2-CDFB-49E6-A3F9-D5A55D2018F0}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35B2DEA0-F709-4174-8A03-14D6DCE384FE}" type="presParOf" srcId="{F4B68BA8-694B-4B7F-8215-68903FFCD2D7}" destId="{DDAAB981-C867-428F-B2B4-D00919D95881}" srcOrd="19" destOrd="0" presId="urn:microsoft.com/office/officeart/2005/8/layout/radial6"/>
    <dgm:cxn modelId="{F0D3A4A1-EAE2-4965-A891-3B39473A8A6C}" type="presParOf" srcId="{F4B68BA8-694B-4B7F-8215-68903FFCD2D7}" destId="{37D214CC-EB6D-45C5-9E40-9AD5936A38BB}" srcOrd="20" destOrd="0" presId="urn:microsoft.com/office/officeart/2005/8/layout/radial6"/>
    <dgm:cxn modelId="{2DE14F05-2B5E-4CA0-A68C-DB9993EE3EF0}" type="presParOf" srcId="{F4B68BA8-694B-4B7F-8215-68903FFCD2D7}" destId="{79044A15-8FED-47DB-860E-1321C17DDEB1}" srcOrd="21" destOrd="0" presId="urn:microsoft.com/office/officeart/2005/8/layout/radial6"/>
    <dgm:cxn modelId="{74F9C5B5-ECF3-4276-8C8A-48E57E4ECB7F}" type="presParOf" srcId="{F4B68BA8-694B-4B7F-8215-68903FFCD2D7}" destId="{5E11F47A-472E-4951-8D05-66E40ED9D6FC}" srcOrd="22" destOrd="0" presId="urn:microsoft.com/office/officeart/2005/8/layout/radial6"/>
    <dgm:cxn modelId="{C451C0B3-1FC3-469C-983B-F8AD3F812F9F}" type="presParOf" srcId="{F4B68BA8-694B-4B7F-8215-68903FFCD2D7}" destId="{3674470D-12BE-4AF2-91FD-A7BA1E9C7A5B}" srcOrd="23" destOrd="0" presId="urn:microsoft.com/office/officeart/2005/8/layout/radial6"/>
    <dgm:cxn modelId="{D9D59A5D-7102-4035-8737-47B22DD97559}" type="presParOf" srcId="{F4B68BA8-694B-4B7F-8215-68903FFCD2D7}" destId="{77064FA6-8DE1-49BB-A95C-035B3BE692E3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269767" y="335851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Општинска управа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Председник општине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Општинско веће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Скупштина </a:t>
          </a:r>
          <a:r>
            <a:rPr lang="sr-Cyrl-RS" sz="1600" kern="1200" dirty="0" smtClean="0"/>
            <a:t>општине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Општинско правобранилаштво</a:t>
          </a:r>
          <a:endParaRPr lang="en-US" sz="1600" kern="1200" dirty="0"/>
        </a:p>
      </dsp:txBody>
      <dsp:txXfrm>
        <a:off x="1269767" y="335851"/>
        <a:ext cx="3277819" cy="3277748"/>
      </dsp:txXfrm>
    </dsp:sp>
    <dsp:sp modelId="{6AE34D3E-FD5D-4402-89AF-BF559D3EC92D}">
      <dsp:nvSpPr>
        <dsp:cNvPr id="0" name=""/>
        <dsp:cNvSpPr/>
      </dsp:nvSpPr>
      <dsp:spPr>
        <a:xfrm>
          <a:off x="3140020" y="186515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276826" y="3370066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758508" y="1666096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495417" y="3651126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351807" y="704598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519703" y="2215962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120061" y="469298"/>
          <a:ext cx="2063988" cy="2248472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Туристичка </a:t>
          </a: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организација </a:t>
          </a:r>
          <a:endParaRPr lang="sr-Cyrl-RS" sz="1100" kern="1200" dirty="0" smtClean="0">
            <a:solidFill>
              <a:schemeClr val="accent1">
                <a:lumMod val="75000"/>
              </a:schemeClr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Народна библиотека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ЈУ Канцеларија за младе</a:t>
          </a:r>
        </a:p>
      </dsp:txBody>
      <dsp:txXfrm>
        <a:off x="-120061" y="469298"/>
        <a:ext cx="2063988" cy="2248472"/>
      </dsp:txXfrm>
    </dsp:sp>
    <dsp:sp modelId="{D4397D2C-6DDE-4A42-9855-5F94ADD7F1F8}">
      <dsp:nvSpPr>
        <dsp:cNvPr id="0" name=""/>
        <dsp:cNvSpPr/>
      </dsp:nvSpPr>
      <dsp:spPr>
        <a:xfrm>
          <a:off x="2771212" y="716085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370607" y="2650187"/>
          <a:ext cx="658977" cy="658995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883476" y="48339"/>
          <a:ext cx="1332585" cy="1836728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Основне школе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Средње школе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Дом </a:t>
          </a:r>
          <a:r>
            <a:rPr lang="sr-Cyrl-RS" sz="1200" kern="1200" dirty="0" smtClean="0"/>
            <a:t>здравља</a:t>
          </a:r>
          <a:endParaRPr lang="en-US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 smtClean="0"/>
            <a:t>Центар за социјални рад</a:t>
          </a:r>
          <a:endParaRPr lang="en-US" sz="1200" kern="1200" dirty="0"/>
        </a:p>
      </dsp:txBody>
      <dsp:txXfrm>
        <a:off x="4883476" y="48339"/>
        <a:ext cx="1332585" cy="1836728"/>
      </dsp:txXfrm>
    </dsp:sp>
    <dsp:sp modelId="{4ABBCF6F-E7DA-4CE7-A2F5-6DD06BFAA1FA}">
      <dsp:nvSpPr>
        <dsp:cNvPr id="0" name=""/>
        <dsp:cNvSpPr/>
      </dsp:nvSpPr>
      <dsp:spPr>
        <a:xfrm>
          <a:off x="4289116" y="1220384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120061" y="3434396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752314" y="3058374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879998" y="2263316"/>
          <a:ext cx="519062" cy="2064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2064042"/>
              </a:lnTo>
              <a:lnTo>
                <a:pt x="519062" y="20640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086322" y="3242129"/>
        <a:ext cx="106415" cy="106415"/>
      </dsp:txXfrm>
    </dsp:sp>
    <dsp:sp modelId="{EE8B77DA-77C5-46AD-80A2-BD307CFE9F0A}">
      <dsp:nvSpPr>
        <dsp:cNvPr id="0" name=""/>
        <dsp:cNvSpPr/>
      </dsp:nvSpPr>
      <dsp:spPr>
        <a:xfrm>
          <a:off x="1879998" y="2263316"/>
          <a:ext cx="519062" cy="1479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479230"/>
              </a:lnTo>
              <a:lnTo>
                <a:pt x="519062" y="1479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00338" y="2963739"/>
        <a:ext cx="78382" cy="78382"/>
      </dsp:txXfrm>
    </dsp:sp>
    <dsp:sp modelId="{531482B3-13DA-4E77-8EF9-7A508768A321}">
      <dsp:nvSpPr>
        <dsp:cNvPr id="0" name=""/>
        <dsp:cNvSpPr/>
      </dsp:nvSpPr>
      <dsp:spPr>
        <a:xfrm>
          <a:off x="1879998" y="2263316"/>
          <a:ext cx="519062" cy="900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900791"/>
              </a:lnTo>
              <a:lnTo>
                <a:pt x="519062" y="9007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13538" y="2687720"/>
        <a:ext cx="51982" cy="51982"/>
      </dsp:txXfrm>
    </dsp:sp>
    <dsp:sp modelId="{F1903401-CDA9-4777-A04C-F19A89F110A0}">
      <dsp:nvSpPr>
        <dsp:cNvPr id="0" name=""/>
        <dsp:cNvSpPr/>
      </dsp:nvSpPr>
      <dsp:spPr>
        <a:xfrm>
          <a:off x="1879998" y="2263316"/>
          <a:ext cx="519062" cy="135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35114"/>
              </a:lnTo>
              <a:lnTo>
                <a:pt x="519062" y="1351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26120" y="2317464"/>
        <a:ext cx="26818" cy="26818"/>
      </dsp:txXfrm>
    </dsp:sp>
    <dsp:sp modelId="{25CF5DCC-0AE9-4D09-ABC1-8BE4D97FDFCB}">
      <dsp:nvSpPr>
        <dsp:cNvPr id="0" name=""/>
        <dsp:cNvSpPr/>
      </dsp:nvSpPr>
      <dsp:spPr>
        <a:xfrm>
          <a:off x="1879998" y="960341"/>
          <a:ext cx="543043" cy="1302974"/>
        </a:xfrm>
        <a:custGeom>
          <a:avLst/>
          <a:gdLst/>
          <a:ahLst/>
          <a:cxnLst/>
          <a:rect l="0" t="0" r="0" b="0"/>
          <a:pathLst>
            <a:path>
              <a:moveTo>
                <a:pt x="0" y="1302974"/>
              </a:moveTo>
              <a:lnTo>
                <a:pt x="271521" y="1302974"/>
              </a:lnTo>
              <a:lnTo>
                <a:pt x="271521" y="0"/>
              </a:lnTo>
              <a:lnTo>
                <a:pt x="54304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16230" y="1576538"/>
        <a:ext cx="70580" cy="70580"/>
      </dsp:txXfrm>
    </dsp:sp>
    <dsp:sp modelId="{D1C52863-34A6-4E04-9740-6E0567681A8F}">
      <dsp:nvSpPr>
        <dsp:cNvPr id="0" name=""/>
        <dsp:cNvSpPr/>
      </dsp:nvSpPr>
      <dsp:spPr>
        <a:xfrm rot="16200000">
          <a:off x="-725304" y="1535702"/>
          <a:ext cx="3755377" cy="14552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 rot="16200000">
        <a:off x="-725304" y="1535702"/>
        <a:ext cx="3755377" cy="1455227"/>
      </dsp:txXfrm>
    </dsp:sp>
    <dsp:sp modelId="{AD67EDBF-32B4-495C-A262-4812FBE80932}">
      <dsp:nvSpPr>
        <dsp:cNvPr id="0" name=""/>
        <dsp:cNvSpPr/>
      </dsp:nvSpPr>
      <dsp:spPr>
        <a:xfrm>
          <a:off x="2423042" y="49912"/>
          <a:ext cx="4925648" cy="18208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финансија за припрему одлуке о буџету за </a:t>
          </a:r>
          <a:r>
            <a:rPr lang="sr-Cyrl-RS" sz="1400" kern="1200" dirty="0" smtClean="0"/>
            <a:t>2023. </a:t>
          </a:r>
          <a:r>
            <a:rPr lang="sr-Cyrl-RS" sz="1400" kern="1200" dirty="0"/>
            <a:t>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kern="1200" dirty="0"/>
        </a:p>
      </dsp:txBody>
      <dsp:txXfrm>
        <a:off x="2423042" y="49912"/>
        <a:ext cx="4925648" cy="1820858"/>
      </dsp:txXfrm>
    </dsp:sp>
    <dsp:sp modelId="{A288E7CD-845A-4B30-8D9E-0FCFF4059FF8}">
      <dsp:nvSpPr>
        <dsp:cNvPr id="0" name=""/>
        <dsp:cNvSpPr/>
      </dsp:nvSpPr>
      <dsp:spPr>
        <a:xfrm>
          <a:off x="2399061" y="2021069"/>
          <a:ext cx="4887730" cy="7547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399061" y="2021069"/>
        <a:ext cx="4887730" cy="754722"/>
      </dsp:txXfrm>
    </dsp:sp>
    <dsp:sp modelId="{573F9BF2-AC82-43FC-A361-118085DB3D65}">
      <dsp:nvSpPr>
        <dsp:cNvPr id="0" name=""/>
        <dsp:cNvSpPr/>
      </dsp:nvSpPr>
      <dsp:spPr>
        <a:xfrm>
          <a:off x="2399061" y="2973605"/>
          <a:ext cx="4895853" cy="3810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399061" y="2973605"/>
        <a:ext cx="4895853" cy="381004"/>
      </dsp:txXfrm>
    </dsp:sp>
    <dsp:sp modelId="{B2DE3A8A-BA09-499F-9C72-0630724E4538}">
      <dsp:nvSpPr>
        <dsp:cNvPr id="0" name=""/>
        <dsp:cNvSpPr/>
      </dsp:nvSpPr>
      <dsp:spPr>
        <a:xfrm>
          <a:off x="2399061" y="3552423"/>
          <a:ext cx="4896736" cy="380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399061" y="3552423"/>
        <a:ext cx="4896736" cy="380245"/>
      </dsp:txXfrm>
    </dsp:sp>
    <dsp:sp modelId="{94F14A6F-3CD0-4A17-88D3-6F4D0EB2D4E6}">
      <dsp:nvSpPr>
        <dsp:cNvPr id="0" name=""/>
        <dsp:cNvSpPr/>
      </dsp:nvSpPr>
      <dsp:spPr>
        <a:xfrm>
          <a:off x="2399061" y="4130482"/>
          <a:ext cx="4921313" cy="3937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399061" y="4130482"/>
        <a:ext cx="4921313" cy="39375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5490" y="317065"/>
          <a:ext cx="1118620" cy="11186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Средства из буџета општине </a:t>
          </a:r>
          <a:endParaRPr lang="sr-Cyrl-RS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>
              <a:solidFill>
                <a:srgbClr val="FF0000"/>
              </a:solidFill>
            </a:rPr>
            <a:t>(572.606.000)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5490" y="317065"/>
        <a:ext cx="1118620" cy="1118620"/>
      </dsp:txXfrm>
    </dsp:sp>
    <dsp:sp modelId="{98F3E7AB-6934-48FA-B82F-FBEAF1B2375D}">
      <dsp:nvSpPr>
        <dsp:cNvPr id="0" name=""/>
        <dsp:cNvSpPr/>
      </dsp:nvSpPr>
      <dsp:spPr>
        <a:xfrm>
          <a:off x="1296144" y="560909"/>
          <a:ext cx="648799" cy="648799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296144" y="560909"/>
        <a:ext cx="648799" cy="648799"/>
      </dsp:txXfrm>
    </dsp:sp>
    <dsp:sp modelId="{2F60A798-586E-4E47-B649-25F047F36835}">
      <dsp:nvSpPr>
        <dsp:cNvPr id="0" name=""/>
        <dsp:cNvSpPr/>
      </dsp:nvSpPr>
      <dsp:spPr>
        <a:xfrm>
          <a:off x="1954575" y="317065"/>
          <a:ext cx="1118620" cy="1118620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Cyrl-RS" sz="1000" kern="1200" dirty="0">
              <a:solidFill>
                <a:srgbClr val="FF0000"/>
              </a:solidFill>
            </a:rPr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(15.000.000) 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954575" y="317065"/>
        <a:ext cx="1118620" cy="1118620"/>
      </dsp:txXfrm>
    </dsp:sp>
    <dsp:sp modelId="{41F09F99-3DCC-47E4-9188-F7D103A1F6E3}">
      <dsp:nvSpPr>
        <dsp:cNvPr id="0" name=""/>
        <dsp:cNvSpPr/>
      </dsp:nvSpPr>
      <dsp:spPr>
        <a:xfrm>
          <a:off x="3164027" y="551975"/>
          <a:ext cx="648799" cy="648799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164027" y="551975"/>
        <a:ext cx="648799" cy="648799"/>
      </dsp:txXfrm>
    </dsp:sp>
    <dsp:sp modelId="{6C1FFF0F-B1A4-4C41-B9D3-30452A0DFA4B}">
      <dsp:nvSpPr>
        <dsp:cNvPr id="0" name=""/>
        <dsp:cNvSpPr/>
      </dsp:nvSpPr>
      <dsp:spPr>
        <a:xfrm>
          <a:off x="5575314" y="457362"/>
          <a:ext cx="1458032" cy="946554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bg1"/>
              </a:solidFill>
            </a:rPr>
            <a:t>Укупан буџет општине </a:t>
          </a:r>
          <a:r>
            <a:rPr lang="sr-Cyrl-RS" sz="1300" kern="1200" dirty="0" smtClean="0">
              <a:solidFill>
                <a:schemeClr val="bg1"/>
              </a:solidFill>
            </a:rPr>
            <a:t>(</a:t>
          </a:r>
          <a:r>
            <a:rPr lang="sr-Cyrl-RS" sz="1300" kern="1200" dirty="0" smtClean="0">
              <a:solidFill>
                <a:srgbClr val="FF0000"/>
              </a:solidFill>
            </a:rPr>
            <a:t>676.109.000)</a:t>
          </a:r>
          <a:endParaRPr lang="en-US" sz="1300" kern="1200" dirty="0">
            <a:solidFill>
              <a:srgbClr val="FF0000"/>
            </a:solidFill>
          </a:endParaRPr>
        </a:p>
      </dsp:txBody>
      <dsp:txXfrm>
        <a:off x="5575314" y="457362"/>
        <a:ext cx="1458032" cy="946554"/>
      </dsp:txXfrm>
    </dsp:sp>
    <dsp:sp modelId="{4F4F87F2-8514-4849-B974-53331EFFA6A3}">
      <dsp:nvSpPr>
        <dsp:cNvPr id="0" name=""/>
        <dsp:cNvSpPr/>
      </dsp:nvSpPr>
      <dsp:spPr>
        <a:xfrm>
          <a:off x="4932802" y="563037"/>
          <a:ext cx="648799" cy="64879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932802" y="563037"/>
        <a:ext cx="648799" cy="648799"/>
      </dsp:txXfrm>
    </dsp:sp>
    <dsp:sp modelId="{A6BD896E-4D4C-4AE1-9C22-3ED8631C5A0A}">
      <dsp:nvSpPr>
        <dsp:cNvPr id="0" name=""/>
        <dsp:cNvSpPr/>
      </dsp:nvSpPr>
      <dsp:spPr>
        <a:xfrm>
          <a:off x="3778519" y="324716"/>
          <a:ext cx="1075161" cy="1079200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Средства из осталих извора </a:t>
          </a:r>
          <a:r>
            <a:rPr lang="sr-Cyrl-RS" sz="1000" kern="1200" dirty="0" smtClean="0">
              <a:solidFill>
                <a:srgbClr val="FF0000"/>
              </a:solidFill>
            </a:rPr>
            <a:t>(88.503.000)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3778519" y="324716"/>
        <a:ext cx="1075161" cy="10792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latin typeface="Calibri" panose="020F0502020204030204" pitchFamily="34" charset="0"/>
            </a:rPr>
            <a:t>.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75326" y="1133541"/>
          <a:ext cx="2711320" cy="2711320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200" kern="1200" dirty="0"/>
            <a:t>Укупни буџетски приходи и примања  </a:t>
          </a:r>
          <a:r>
            <a:rPr lang="sr-Cyrl-RS" sz="2200" b="1" kern="1200" dirty="0" smtClean="0">
              <a:solidFill>
                <a:schemeClr val="tx1"/>
              </a:solidFill>
            </a:rPr>
            <a:t>676.109.000</a:t>
          </a:r>
          <a:r>
            <a:rPr lang="sr-Cyrl-RS" sz="2200" b="1" kern="1200" dirty="0" smtClean="0">
              <a:solidFill>
                <a:srgbClr val="FF0000"/>
              </a:solidFill>
            </a:rPr>
            <a:t> </a:t>
          </a:r>
          <a:r>
            <a:rPr lang="sr-Cyrl-RS" sz="2200" kern="1200" dirty="0" smtClean="0"/>
            <a:t>динара</a:t>
          </a:r>
          <a:endParaRPr lang="en-US" sz="2200" kern="1200" dirty="0"/>
        </a:p>
      </dsp:txBody>
      <dsp:txXfrm>
        <a:off x="1975326" y="1133541"/>
        <a:ext cx="2711320" cy="2711320"/>
      </dsp:txXfrm>
    </dsp:sp>
    <dsp:sp modelId="{63432802-399F-407F-AC10-7219543A0326}">
      <dsp:nvSpPr>
        <dsp:cNvPr id="0" name=""/>
        <dsp:cNvSpPr/>
      </dsp:nvSpPr>
      <dsp:spPr>
        <a:xfrm>
          <a:off x="2653156" y="44682"/>
          <a:ext cx="1355660" cy="1355660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8"/>
                <a:satOff val="155"/>
                <a:lumOff val="721"/>
                <a:alphaOff val="4286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8"/>
                <a:satOff val="155"/>
                <a:lumOff val="721"/>
                <a:alphaOff val="4286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8"/>
                <a:satOff val="155"/>
                <a:lumOff val="721"/>
                <a:alphaOff val="4286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/>
            <a:t>Приходи од  пореза  </a:t>
          </a:r>
          <a:r>
            <a:rPr lang="sr-Cyrl-RS" sz="1100" kern="1200" dirty="0" smtClean="0"/>
            <a:t>165.880.000</a:t>
          </a:r>
          <a:r>
            <a:rPr lang="sr-Cyrl-RS" sz="1100" kern="1200" dirty="0" smtClean="0">
              <a:solidFill>
                <a:srgbClr val="FF0000"/>
              </a:solidFill>
            </a:rPr>
            <a:t>    </a:t>
          </a:r>
          <a:r>
            <a:rPr lang="sr-Cyrl-RS" sz="1100" kern="1200" dirty="0" smtClean="0"/>
            <a:t>    </a:t>
          </a:r>
          <a:r>
            <a:rPr lang="sr-Cyrl-RS" sz="1100" kern="1200" dirty="0"/>
            <a:t>динара</a:t>
          </a:r>
          <a:endParaRPr lang="en-US" sz="1100" kern="1200" dirty="0"/>
        </a:p>
      </dsp:txBody>
      <dsp:txXfrm>
        <a:off x="2653156" y="44682"/>
        <a:ext cx="1355660" cy="1355660"/>
      </dsp:txXfrm>
    </dsp:sp>
    <dsp:sp modelId="{449BFEB2-6844-4A2C-8DC2-780280CBA079}">
      <dsp:nvSpPr>
        <dsp:cNvPr id="0" name=""/>
        <dsp:cNvSpPr/>
      </dsp:nvSpPr>
      <dsp:spPr>
        <a:xfrm>
          <a:off x="4034410" y="709858"/>
          <a:ext cx="1355660" cy="1355660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6"/>
                <a:satOff val="310"/>
                <a:lumOff val="1443"/>
                <a:alphaOff val="8571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6"/>
                <a:satOff val="310"/>
                <a:lumOff val="1443"/>
                <a:alphaOff val="8571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6"/>
                <a:satOff val="310"/>
                <a:lumOff val="1443"/>
                <a:alphaOff val="8571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/>
            <a:t>Трансфери </a:t>
          </a:r>
          <a:r>
            <a:rPr lang="sr-Cyrl-RS" sz="1100" kern="1200" dirty="0" smtClean="0"/>
            <a:t>313.098.000</a:t>
          </a:r>
          <a:r>
            <a:rPr lang="sr-Latn-RS" sz="1100" kern="1200" dirty="0" smtClean="0">
              <a:solidFill>
                <a:srgbClr val="FF0000"/>
              </a:solidFill>
            </a:rPr>
            <a:t> </a:t>
          </a:r>
          <a:r>
            <a:rPr lang="sr-Cyrl-RS" sz="1100" kern="1200" dirty="0"/>
            <a:t>динара</a:t>
          </a:r>
          <a:endParaRPr lang="en-US" sz="1100" kern="1200" dirty="0"/>
        </a:p>
      </dsp:txBody>
      <dsp:txXfrm>
        <a:off x="4034410" y="709858"/>
        <a:ext cx="1355660" cy="1355660"/>
      </dsp:txXfrm>
    </dsp:sp>
    <dsp:sp modelId="{9DDE88A7-5745-4E4F-A7A8-F71A4DA0D5F2}">
      <dsp:nvSpPr>
        <dsp:cNvPr id="0" name=""/>
        <dsp:cNvSpPr/>
      </dsp:nvSpPr>
      <dsp:spPr>
        <a:xfrm>
          <a:off x="4382952" y="2189688"/>
          <a:ext cx="1355660" cy="1355660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4"/>
                <a:satOff val="465"/>
                <a:lumOff val="2164"/>
                <a:alphaOff val="12857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4"/>
                <a:satOff val="465"/>
                <a:lumOff val="2164"/>
                <a:alphaOff val="12857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4"/>
                <a:satOff val="465"/>
                <a:lumOff val="2164"/>
                <a:alphaOff val="1285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/>
            <a:t>Дру.ги </a:t>
          </a:r>
          <a:r>
            <a:rPr lang="sr-Cyrl-RS" sz="1100" kern="1200" dirty="0"/>
            <a:t>приходи  </a:t>
          </a:r>
          <a:r>
            <a:rPr lang="sr-Cyrl-RS" sz="1100" kern="1200" dirty="0" smtClean="0">
              <a:solidFill>
                <a:schemeClr val="tx1"/>
              </a:solidFill>
            </a:rPr>
            <a:t>181.116.000</a:t>
          </a:r>
          <a:endParaRPr lang="en-US" sz="1100" kern="1200" dirty="0">
            <a:solidFill>
              <a:schemeClr val="tx1"/>
            </a:solidFill>
          </a:endParaRPr>
        </a:p>
      </dsp:txBody>
      <dsp:txXfrm>
        <a:off x="4382952" y="2189688"/>
        <a:ext cx="1355660" cy="1355660"/>
      </dsp:txXfrm>
    </dsp:sp>
    <dsp:sp modelId="{72DE4213-15E1-4436-8045-C055E8A54EDE}">
      <dsp:nvSpPr>
        <dsp:cNvPr id="0" name=""/>
        <dsp:cNvSpPr/>
      </dsp:nvSpPr>
      <dsp:spPr>
        <a:xfrm>
          <a:off x="3419694" y="3403103"/>
          <a:ext cx="1355660" cy="1355660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2"/>
                <a:satOff val="621"/>
                <a:lumOff val="2886"/>
                <a:alphaOff val="17143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2"/>
                <a:satOff val="621"/>
                <a:lumOff val="2886"/>
                <a:alphaOff val="17143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2"/>
                <a:satOff val="621"/>
                <a:lumOff val="2886"/>
                <a:alphaOff val="1714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/>
            <a:t>Примања од продаје нефинансијске имовине  </a:t>
          </a:r>
          <a:r>
            <a:rPr lang="sr-Cyrl-RS" sz="1100" kern="1200" dirty="0" smtClean="0"/>
            <a:t>10.000 </a:t>
          </a:r>
          <a:r>
            <a:rPr lang="sr-Cyrl-RS" sz="1100" kern="1200" dirty="0"/>
            <a:t>динара</a:t>
          </a:r>
          <a:endParaRPr lang="en-US" sz="1100" kern="1200" dirty="0"/>
        </a:p>
      </dsp:txBody>
      <dsp:txXfrm>
        <a:off x="3419694" y="3403103"/>
        <a:ext cx="1355660" cy="1355660"/>
      </dsp:txXfrm>
    </dsp:sp>
    <dsp:sp modelId="{91CFC9CD-FF79-40EF-A271-A8DBB0423AC2}">
      <dsp:nvSpPr>
        <dsp:cNvPr id="0" name=""/>
        <dsp:cNvSpPr/>
      </dsp:nvSpPr>
      <dsp:spPr>
        <a:xfrm>
          <a:off x="1886619" y="3403103"/>
          <a:ext cx="1355660" cy="1355660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1"/>
                <a:satOff val="776"/>
                <a:lumOff val="3607"/>
                <a:alphaOff val="21429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1"/>
                <a:satOff val="776"/>
                <a:lumOff val="3607"/>
                <a:alphaOff val="21429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1"/>
                <a:satOff val="776"/>
                <a:lumOff val="3607"/>
                <a:alphaOff val="21429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/>
            <a:t>Примања од продаје финансијске имовине  </a:t>
          </a:r>
          <a:r>
            <a:rPr lang="sr-Cyrl-RS" sz="1100" kern="1200" dirty="0" smtClean="0"/>
            <a:t>0</a:t>
          </a:r>
          <a:r>
            <a:rPr lang="sr-Cyrl-RS" sz="1100" kern="1200" dirty="0" smtClean="0">
              <a:solidFill>
                <a:srgbClr val="FF0000"/>
              </a:solidFill>
            </a:rPr>
            <a:t> </a:t>
          </a:r>
          <a:r>
            <a:rPr lang="sr-Cyrl-RS" sz="1100" kern="1200" dirty="0"/>
            <a:t>динара</a:t>
          </a:r>
          <a:endParaRPr lang="en-US" sz="1100" kern="1200" dirty="0"/>
        </a:p>
      </dsp:txBody>
      <dsp:txXfrm>
        <a:off x="1886619" y="3403103"/>
        <a:ext cx="1355660" cy="1355660"/>
      </dsp:txXfrm>
    </dsp:sp>
    <dsp:sp modelId="{FC69A2CE-A671-47B5-8CD8-544465E52E9C}">
      <dsp:nvSpPr>
        <dsp:cNvPr id="0" name=""/>
        <dsp:cNvSpPr/>
      </dsp:nvSpPr>
      <dsp:spPr>
        <a:xfrm>
          <a:off x="930762" y="2204496"/>
          <a:ext cx="1355660" cy="1355660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9"/>
                <a:satOff val="931"/>
                <a:lumOff val="4329"/>
                <a:alphaOff val="25714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9"/>
                <a:satOff val="931"/>
                <a:lumOff val="4329"/>
                <a:alphaOff val="25714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9"/>
                <a:satOff val="931"/>
                <a:lumOff val="4329"/>
                <a:alphaOff val="25714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Cyrl-RS" sz="1000" kern="1200" dirty="0" smtClean="0"/>
            <a:t>15.000.000 динара</a:t>
          </a:r>
          <a:endParaRPr lang="en-US" sz="1000" kern="1200" dirty="0"/>
        </a:p>
      </dsp:txBody>
      <dsp:txXfrm>
        <a:off x="930762" y="2204496"/>
        <a:ext cx="1355660" cy="1355660"/>
      </dsp:txXfrm>
    </dsp:sp>
    <dsp:sp modelId="{D37D9541-C0F1-4AAE-BB88-16ED192064D2}">
      <dsp:nvSpPr>
        <dsp:cNvPr id="0" name=""/>
        <dsp:cNvSpPr/>
      </dsp:nvSpPr>
      <dsp:spPr>
        <a:xfrm>
          <a:off x="1271903" y="709858"/>
          <a:ext cx="1355660" cy="1355660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Меморандумске ставке  1.005.000 динара</a:t>
          </a:r>
          <a:endParaRPr lang="en-US" sz="1000" kern="1200" dirty="0"/>
        </a:p>
      </dsp:txBody>
      <dsp:txXfrm>
        <a:off x="1271903" y="709858"/>
        <a:ext cx="1355660" cy="135566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168686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Расходи за запослене</a:t>
          </a:r>
          <a:endParaRPr lang="en-US" sz="1500" b="1" kern="1200" dirty="0"/>
        </a:p>
      </dsp:txBody>
      <dsp:txXfrm>
        <a:off x="0" y="168686"/>
        <a:ext cx="2055390" cy="297000"/>
      </dsp:txXfrm>
    </dsp:sp>
    <dsp:sp modelId="{02385D1D-92EB-445D-B736-940004751C79}">
      <dsp:nvSpPr>
        <dsp:cNvPr id="0" name=""/>
        <dsp:cNvSpPr/>
      </dsp:nvSpPr>
      <dsp:spPr>
        <a:xfrm>
          <a:off x="2055390" y="66593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66593"/>
          <a:ext cx="5590663" cy="50118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управи тако и код буџетских корисника</a:t>
          </a:r>
          <a:endParaRPr lang="en-US" sz="1400" kern="1200" dirty="0"/>
        </a:p>
      </dsp:txBody>
      <dsp:txXfrm>
        <a:off x="2630900" y="66593"/>
        <a:ext cx="5590663" cy="501187"/>
      </dsp:txXfrm>
    </dsp:sp>
    <dsp:sp modelId="{F40D94EA-52E0-4740-A924-EAF350BDF213}">
      <dsp:nvSpPr>
        <dsp:cNvPr id="0" name=""/>
        <dsp:cNvSpPr/>
      </dsp:nvSpPr>
      <dsp:spPr>
        <a:xfrm>
          <a:off x="0" y="723584"/>
          <a:ext cx="2055390" cy="501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Коришћење роба и услуга </a:t>
          </a:r>
          <a:endParaRPr lang="en-US" sz="1500" kern="1200" dirty="0"/>
        </a:p>
      </dsp:txBody>
      <dsp:txXfrm>
        <a:off x="0" y="723584"/>
        <a:ext cx="2055390" cy="501187"/>
      </dsp:txXfrm>
    </dsp:sp>
    <dsp:sp modelId="{0E930D30-96BC-4D43-B65A-EE88C46DBE48}">
      <dsp:nvSpPr>
        <dsp:cNvPr id="0" name=""/>
        <dsp:cNvSpPr/>
      </dsp:nvSpPr>
      <dsp:spPr>
        <a:xfrm>
          <a:off x="2055390" y="621780"/>
          <a:ext cx="411078" cy="70479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21780"/>
          <a:ext cx="5590663" cy="70479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621780"/>
        <a:ext cx="5590663" cy="704794"/>
      </dsp:txXfrm>
    </dsp:sp>
    <dsp:sp modelId="{CCB8139E-CA19-491D-9FCD-6BF28923C725}">
      <dsp:nvSpPr>
        <dsp:cNvPr id="0" name=""/>
        <dsp:cNvSpPr/>
      </dsp:nvSpPr>
      <dsp:spPr>
        <a:xfrm>
          <a:off x="0" y="1677575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Дотације и трансфери</a:t>
          </a:r>
          <a:endParaRPr lang="en-US" sz="1500" b="1" kern="1200" dirty="0"/>
        </a:p>
      </dsp:txBody>
      <dsp:txXfrm>
        <a:off x="0" y="1677575"/>
        <a:ext cx="2055390" cy="297000"/>
      </dsp:txXfrm>
    </dsp:sp>
    <dsp:sp modelId="{14D1633C-A097-4A5A-8269-B04E98857E56}">
      <dsp:nvSpPr>
        <dsp:cNvPr id="0" name=""/>
        <dsp:cNvSpPr/>
      </dsp:nvSpPr>
      <dsp:spPr>
        <a:xfrm>
          <a:off x="2055390" y="1380575"/>
          <a:ext cx="411078" cy="891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380575"/>
          <a:ext cx="5590663" cy="8910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380575"/>
        <a:ext cx="5590663" cy="891000"/>
      </dsp:txXfrm>
    </dsp:sp>
    <dsp:sp modelId="{9312B733-3AEB-49F6-8245-08553BA2949B}">
      <dsp:nvSpPr>
        <dsp:cNvPr id="0" name=""/>
        <dsp:cNvSpPr/>
      </dsp:nvSpPr>
      <dsp:spPr>
        <a:xfrm>
          <a:off x="0" y="2427669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Остали расходи</a:t>
          </a:r>
          <a:endParaRPr lang="en-US" sz="1500" b="1" kern="1200" dirty="0"/>
        </a:p>
      </dsp:txBody>
      <dsp:txXfrm>
        <a:off x="0" y="2427669"/>
        <a:ext cx="2055390" cy="297000"/>
      </dsp:txXfrm>
    </dsp:sp>
    <dsp:sp modelId="{435AB433-2559-485A-A03D-C32F36288071}">
      <dsp:nvSpPr>
        <dsp:cNvPr id="0" name=""/>
        <dsp:cNvSpPr/>
      </dsp:nvSpPr>
      <dsp:spPr>
        <a:xfrm>
          <a:off x="2055390" y="2325575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325575"/>
          <a:ext cx="5590663" cy="50118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325575"/>
        <a:ext cx="5590663" cy="501187"/>
      </dsp:txXfrm>
    </dsp:sp>
    <dsp:sp modelId="{EFAACCF6-3A6A-4536-89B0-F0A7C44F6BE1}">
      <dsp:nvSpPr>
        <dsp:cNvPr id="0" name=""/>
        <dsp:cNvSpPr/>
      </dsp:nvSpPr>
      <dsp:spPr>
        <a:xfrm>
          <a:off x="0" y="2982856"/>
          <a:ext cx="2057399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Субвенције</a:t>
          </a:r>
          <a:endParaRPr lang="en-US" sz="1500" b="1" kern="1200" dirty="0"/>
        </a:p>
      </dsp:txBody>
      <dsp:txXfrm>
        <a:off x="0" y="2982856"/>
        <a:ext cx="2057399" cy="297000"/>
      </dsp:txXfrm>
    </dsp:sp>
    <dsp:sp modelId="{6497CA82-45EE-4BD1-AEB4-CC3961FBFB74}">
      <dsp:nvSpPr>
        <dsp:cNvPr id="0" name=""/>
        <dsp:cNvSpPr/>
      </dsp:nvSpPr>
      <dsp:spPr>
        <a:xfrm>
          <a:off x="2057399" y="2880762"/>
          <a:ext cx="411479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880762"/>
          <a:ext cx="5596128" cy="50118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међумесног превоза и  пољопривредним произвођачима. </a:t>
          </a:r>
          <a:endParaRPr lang="en-US" sz="1400" kern="1200" dirty="0"/>
        </a:p>
      </dsp:txBody>
      <dsp:txXfrm>
        <a:off x="2633471" y="2880762"/>
        <a:ext cx="5596128" cy="501187"/>
      </dsp:txXfrm>
    </dsp:sp>
    <dsp:sp modelId="{939B76D1-BB33-4E50-9ECD-839FB5787B95}">
      <dsp:nvSpPr>
        <dsp:cNvPr id="0" name=""/>
        <dsp:cNvSpPr/>
      </dsp:nvSpPr>
      <dsp:spPr>
        <a:xfrm>
          <a:off x="0" y="3538044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Социјална заштита</a:t>
          </a:r>
          <a:endParaRPr lang="en-US" sz="1500" b="1" kern="1200" dirty="0"/>
        </a:p>
      </dsp:txBody>
      <dsp:txXfrm>
        <a:off x="0" y="3538044"/>
        <a:ext cx="2055390" cy="297000"/>
      </dsp:txXfrm>
    </dsp:sp>
    <dsp:sp modelId="{7845F59F-6101-48DE-ABCC-EC5351843F5B}">
      <dsp:nvSpPr>
        <dsp:cNvPr id="0" name=""/>
        <dsp:cNvSpPr/>
      </dsp:nvSpPr>
      <dsp:spPr>
        <a:xfrm>
          <a:off x="2055390" y="3435950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35950"/>
          <a:ext cx="5590663" cy="50118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грађана.</a:t>
          </a:r>
          <a:endParaRPr lang="en-US" sz="1400" kern="1200" dirty="0"/>
        </a:p>
      </dsp:txBody>
      <dsp:txXfrm>
        <a:off x="2630900" y="3435950"/>
        <a:ext cx="5590663" cy="501187"/>
      </dsp:txXfrm>
    </dsp:sp>
    <dsp:sp modelId="{B471A916-B6F4-4017-A447-E2C98CEE19B9}">
      <dsp:nvSpPr>
        <dsp:cNvPr id="0" name=""/>
        <dsp:cNvSpPr/>
      </dsp:nvSpPr>
      <dsp:spPr>
        <a:xfrm>
          <a:off x="0" y="42138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Буџетска резерва</a:t>
          </a:r>
          <a:endParaRPr lang="en-US" sz="1500" b="1" kern="1200" dirty="0"/>
        </a:p>
      </dsp:txBody>
      <dsp:txXfrm>
        <a:off x="0" y="4213887"/>
        <a:ext cx="2055390" cy="297000"/>
      </dsp:txXfrm>
    </dsp:sp>
    <dsp:sp modelId="{7F976215-9D17-4223-A92A-D3302071B429}">
      <dsp:nvSpPr>
        <dsp:cNvPr id="0" name=""/>
        <dsp:cNvSpPr/>
      </dsp:nvSpPr>
      <dsp:spPr>
        <a:xfrm>
          <a:off x="2055390" y="39911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3991137"/>
          <a:ext cx="5590663" cy="74250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b="1" kern="1200" dirty="0"/>
            <a:t>Буџетска резерва </a:t>
          </a:r>
          <a:r>
            <a:rPr lang="sr-Cyrl-RS" sz="15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500" kern="1200" dirty="0"/>
        </a:p>
      </dsp:txBody>
      <dsp:txXfrm>
        <a:off x="2630900" y="3991137"/>
        <a:ext cx="5590663" cy="742500"/>
      </dsp:txXfrm>
    </dsp:sp>
    <dsp:sp modelId="{320B77C6-F8A0-4CEB-8B55-79E4A1BAF9E9}">
      <dsp:nvSpPr>
        <dsp:cNvPr id="0" name=""/>
        <dsp:cNvSpPr/>
      </dsp:nvSpPr>
      <dsp:spPr>
        <a:xfrm>
          <a:off x="0" y="50103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Капитални издаци</a:t>
          </a:r>
          <a:endParaRPr lang="en-US" sz="1500" b="1" kern="1200" dirty="0"/>
        </a:p>
      </dsp:txBody>
      <dsp:txXfrm>
        <a:off x="0" y="5010387"/>
        <a:ext cx="2055390" cy="297000"/>
      </dsp:txXfrm>
    </dsp:sp>
    <dsp:sp modelId="{803A06C6-F698-48F4-A91D-0B2B17EECBA4}">
      <dsp:nvSpPr>
        <dsp:cNvPr id="0" name=""/>
        <dsp:cNvSpPr/>
      </dsp:nvSpPr>
      <dsp:spPr>
        <a:xfrm>
          <a:off x="2055390" y="47876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787637"/>
          <a:ext cx="5590663" cy="7425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b="1" kern="1200" dirty="0"/>
            <a:t>Капитални издаци </a:t>
          </a:r>
          <a:r>
            <a:rPr lang="sr-Cyrl-RS" sz="15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500" kern="1200" dirty="0"/>
        </a:p>
      </dsp:txBody>
      <dsp:txXfrm>
        <a:off x="2630900" y="4787637"/>
        <a:ext cx="5590663" cy="74250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064FA6-8DE1-49BB-A95C-035B3BE692E3}">
      <dsp:nvSpPr>
        <dsp:cNvPr id="0" name=""/>
        <dsp:cNvSpPr/>
      </dsp:nvSpPr>
      <dsp:spPr>
        <a:xfrm>
          <a:off x="2335816" y="459413"/>
          <a:ext cx="3704076" cy="3704076"/>
        </a:xfrm>
        <a:prstGeom prst="blockArc">
          <a:avLst>
            <a:gd name="adj1" fmla="val 13500000"/>
            <a:gd name="adj2" fmla="val 16200000"/>
            <a:gd name="adj3" fmla="val 3434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44A15-8FED-47DB-860E-1321C17DDEB1}">
      <dsp:nvSpPr>
        <dsp:cNvPr id="0" name=""/>
        <dsp:cNvSpPr/>
      </dsp:nvSpPr>
      <dsp:spPr>
        <a:xfrm>
          <a:off x="2335816" y="459413"/>
          <a:ext cx="3704076" cy="3704076"/>
        </a:xfrm>
        <a:prstGeom prst="blockArc">
          <a:avLst>
            <a:gd name="adj1" fmla="val 10800000"/>
            <a:gd name="adj2" fmla="val 13500000"/>
            <a:gd name="adj3" fmla="val 3434"/>
          </a:avLst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FD8D8-F116-4363-8F07-0BDD118D8287}">
      <dsp:nvSpPr>
        <dsp:cNvPr id="0" name=""/>
        <dsp:cNvSpPr/>
      </dsp:nvSpPr>
      <dsp:spPr>
        <a:xfrm>
          <a:off x="2335816" y="459413"/>
          <a:ext cx="3704076" cy="3704076"/>
        </a:xfrm>
        <a:prstGeom prst="blockArc">
          <a:avLst>
            <a:gd name="adj1" fmla="val 8100000"/>
            <a:gd name="adj2" fmla="val 10800000"/>
            <a:gd name="adj3" fmla="val 3434"/>
          </a:avLst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B55A0-D6BC-47A3-92D9-CF0D462CBA3E}">
      <dsp:nvSpPr>
        <dsp:cNvPr id="0" name=""/>
        <dsp:cNvSpPr/>
      </dsp:nvSpPr>
      <dsp:spPr>
        <a:xfrm>
          <a:off x="2315421" y="439336"/>
          <a:ext cx="3704076" cy="3704076"/>
        </a:xfrm>
        <a:prstGeom prst="blockArc">
          <a:avLst>
            <a:gd name="adj1" fmla="val 5309683"/>
            <a:gd name="adj2" fmla="val 8045950"/>
            <a:gd name="adj3" fmla="val 3434"/>
          </a:avLst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C4AA2-7966-4002-8CE2-7479E65C1C79}">
      <dsp:nvSpPr>
        <dsp:cNvPr id="0" name=""/>
        <dsp:cNvSpPr/>
      </dsp:nvSpPr>
      <dsp:spPr>
        <a:xfrm>
          <a:off x="2356848" y="438719"/>
          <a:ext cx="3704076" cy="3704076"/>
        </a:xfrm>
        <a:prstGeom prst="blockArc">
          <a:avLst>
            <a:gd name="adj1" fmla="val 2755725"/>
            <a:gd name="adj2" fmla="val 5387933"/>
            <a:gd name="adj3" fmla="val 3434"/>
          </a:avLst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05264-FBF1-4254-AA6E-8DA1048C9EC5}">
      <dsp:nvSpPr>
        <dsp:cNvPr id="0" name=""/>
        <dsp:cNvSpPr/>
      </dsp:nvSpPr>
      <dsp:spPr>
        <a:xfrm>
          <a:off x="2335816" y="459413"/>
          <a:ext cx="3704076" cy="3704076"/>
        </a:xfrm>
        <a:prstGeom prst="blockArc">
          <a:avLst>
            <a:gd name="adj1" fmla="val 0"/>
            <a:gd name="adj2" fmla="val 2700000"/>
            <a:gd name="adj3" fmla="val 3434"/>
          </a:avLst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2F3FF-3AAD-4819-B004-ADDCB69227EB}">
      <dsp:nvSpPr>
        <dsp:cNvPr id="0" name=""/>
        <dsp:cNvSpPr/>
      </dsp:nvSpPr>
      <dsp:spPr>
        <a:xfrm>
          <a:off x="2335816" y="459413"/>
          <a:ext cx="3704076" cy="3704076"/>
        </a:xfrm>
        <a:prstGeom prst="blockArc">
          <a:avLst>
            <a:gd name="adj1" fmla="val 18900000"/>
            <a:gd name="adj2" fmla="val 0"/>
            <a:gd name="adj3" fmla="val 3434"/>
          </a:avLst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62812-7B8C-4DB2-9C0D-14651D9AFC46}">
      <dsp:nvSpPr>
        <dsp:cNvPr id="0" name=""/>
        <dsp:cNvSpPr/>
      </dsp:nvSpPr>
      <dsp:spPr>
        <a:xfrm>
          <a:off x="2335816" y="459413"/>
          <a:ext cx="3704076" cy="3704076"/>
        </a:xfrm>
        <a:prstGeom prst="blockArc">
          <a:avLst>
            <a:gd name="adj1" fmla="val 16200000"/>
            <a:gd name="adj2" fmla="val 18900000"/>
            <a:gd name="adj3" fmla="val 343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436B1-B652-4794-B4F4-4850647DACEB}">
      <dsp:nvSpPr>
        <dsp:cNvPr id="0" name=""/>
        <dsp:cNvSpPr/>
      </dsp:nvSpPr>
      <dsp:spPr>
        <a:xfrm>
          <a:off x="3356837" y="1459848"/>
          <a:ext cx="1662034" cy="170320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700" kern="1200" dirty="0">
              <a:solidFill>
                <a:schemeClr val="bg1"/>
              </a:solidFill>
            </a:rPr>
            <a:t>Укупни расходи и издаци </a:t>
          </a:r>
          <a:r>
            <a:rPr lang="sr-Cyrl-RS" sz="1700" b="1" kern="1200" dirty="0" smtClean="0">
              <a:solidFill>
                <a:schemeClr val="bg1"/>
              </a:solidFill>
            </a:rPr>
            <a:t>676.109.000 </a:t>
          </a:r>
          <a:endParaRPr lang="en-US" sz="1700" b="1" kern="1200" dirty="0">
            <a:solidFill>
              <a:schemeClr val="bg1"/>
            </a:solidFill>
          </a:endParaRPr>
        </a:p>
      </dsp:txBody>
      <dsp:txXfrm>
        <a:off x="3356837" y="1459848"/>
        <a:ext cx="1662034" cy="1703205"/>
      </dsp:txXfrm>
    </dsp:sp>
    <dsp:sp modelId="{73F305AC-CFDC-45B1-8AB8-6FABD1C99179}">
      <dsp:nvSpPr>
        <dsp:cNvPr id="0" name=""/>
        <dsp:cNvSpPr/>
      </dsp:nvSpPr>
      <dsp:spPr>
        <a:xfrm>
          <a:off x="3564595" y="-131104"/>
          <a:ext cx="1246518" cy="12446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>
              <a:solidFill>
                <a:schemeClr val="bg1"/>
              </a:solidFill>
            </a:rPr>
            <a:t>Коришћење роба и услуга </a:t>
          </a:r>
          <a:r>
            <a:rPr lang="sr-Cyrl-RS" sz="900" kern="1200" dirty="0" smtClean="0">
              <a:solidFill>
                <a:schemeClr val="bg1"/>
              </a:solidFill>
            </a:rPr>
            <a:t>184.797.200</a:t>
          </a:r>
          <a:r>
            <a:rPr lang="sr-Cyrl-RS" sz="900" kern="1200" dirty="0" smtClean="0">
              <a:solidFill>
                <a:srgbClr val="FF0000"/>
              </a:solidFill>
            </a:rPr>
            <a:t> </a:t>
          </a:r>
          <a:r>
            <a:rPr lang="ru-RU" sz="900" kern="1200" dirty="0" smtClean="0">
              <a:solidFill>
                <a:schemeClr val="bg1"/>
              </a:solidFill>
            </a:rPr>
            <a:t>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3564595" y="-131104"/>
        <a:ext cx="1246518" cy="1244628"/>
      </dsp:txXfrm>
    </dsp:sp>
    <dsp:sp modelId="{A14630AA-C1BD-4A7E-B665-0A7C9B6C19C9}">
      <dsp:nvSpPr>
        <dsp:cNvPr id="0" name=""/>
        <dsp:cNvSpPr/>
      </dsp:nvSpPr>
      <dsp:spPr>
        <a:xfrm>
          <a:off x="4892232" y="450388"/>
          <a:ext cx="1165455" cy="1147914"/>
        </a:xfrm>
        <a:prstGeom prst="ellipse">
          <a:avLst/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>
              <a:solidFill>
                <a:schemeClr val="bg1"/>
              </a:solidFill>
            </a:rPr>
            <a:t>Дотације и трансфери </a:t>
          </a:r>
          <a:r>
            <a:rPr lang="sr-Cyrl-RS" sz="900" kern="1200" dirty="0" smtClean="0">
              <a:solidFill>
                <a:schemeClr val="bg1"/>
              </a:solidFill>
            </a:rPr>
            <a:t>33.418.000 </a:t>
          </a:r>
          <a:r>
            <a:rPr lang="sr-Cyrl-RS" sz="900" kern="1200" dirty="0">
              <a:solidFill>
                <a:schemeClr val="bg1"/>
              </a:solidFill>
            </a:rPr>
            <a:t>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4892232" y="450388"/>
        <a:ext cx="1165455" cy="1147914"/>
      </dsp:txXfrm>
    </dsp:sp>
    <dsp:sp modelId="{E43F7264-94BE-4E7E-8A98-A0D70BB3AF06}">
      <dsp:nvSpPr>
        <dsp:cNvPr id="0" name=""/>
        <dsp:cNvSpPr/>
      </dsp:nvSpPr>
      <dsp:spPr>
        <a:xfrm>
          <a:off x="5473725" y="1785007"/>
          <a:ext cx="1068741" cy="1052887"/>
        </a:xfrm>
        <a:prstGeom prst="ellipse">
          <a:avLst/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>
              <a:solidFill>
                <a:schemeClr val="bg1"/>
              </a:solidFill>
            </a:rPr>
            <a:t>Расходи за запослене </a:t>
          </a:r>
          <a:r>
            <a:rPr lang="sr-Cyrl-RS" sz="900" kern="1200" dirty="0" smtClean="0">
              <a:solidFill>
                <a:schemeClr val="bg1"/>
              </a:solidFill>
            </a:rPr>
            <a:t>125.804.800 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5473725" y="1785007"/>
        <a:ext cx="1068741" cy="1052887"/>
      </dsp:txXfrm>
    </dsp:sp>
    <dsp:sp modelId="{115526CD-270E-4C52-A164-15F2B6F9FE39}">
      <dsp:nvSpPr>
        <dsp:cNvPr id="0" name=""/>
        <dsp:cNvSpPr/>
      </dsp:nvSpPr>
      <dsp:spPr>
        <a:xfrm>
          <a:off x="4942395" y="3084884"/>
          <a:ext cx="1065128" cy="1027344"/>
        </a:xfrm>
        <a:prstGeom prst="ellipse">
          <a:avLst/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>
              <a:solidFill>
                <a:schemeClr val="bg1"/>
              </a:solidFill>
            </a:rPr>
            <a:t>Социјална помоћ </a:t>
          </a:r>
          <a:r>
            <a:rPr lang="sr-Cyrl-RS" sz="900" kern="1200" dirty="0" smtClean="0">
              <a:solidFill>
                <a:schemeClr val="bg1"/>
              </a:solidFill>
            </a:rPr>
            <a:t>13.200.000 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4942395" y="3084884"/>
        <a:ext cx="1065128" cy="1027344"/>
      </dsp:txXfrm>
    </dsp:sp>
    <dsp:sp modelId="{5101AD7C-EA94-402A-A388-0FD916639D60}">
      <dsp:nvSpPr>
        <dsp:cNvPr id="0" name=""/>
        <dsp:cNvSpPr/>
      </dsp:nvSpPr>
      <dsp:spPr>
        <a:xfrm>
          <a:off x="3696887" y="3585613"/>
          <a:ext cx="1036777" cy="1050749"/>
        </a:xfrm>
        <a:prstGeom prst="ellipse">
          <a:avLst/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>
              <a:solidFill>
                <a:schemeClr val="bg1"/>
              </a:solidFill>
            </a:rPr>
            <a:t>Субвенције </a:t>
          </a:r>
          <a:r>
            <a:rPr lang="sr-Cyrl-RS" sz="900" kern="1200" dirty="0" smtClean="0">
              <a:solidFill>
                <a:schemeClr val="bg1"/>
              </a:solidFill>
            </a:rPr>
            <a:t>69.601.000 </a:t>
          </a:r>
          <a:r>
            <a:rPr lang="sr-Cyrl-RS" sz="900" kern="1200" dirty="0">
              <a:solidFill>
                <a:schemeClr val="bg1"/>
              </a:solidFill>
            </a:rPr>
            <a:t>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3696887" y="3585613"/>
        <a:ext cx="1036777" cy="1050749"/>
      </dsp:txXfrm>
    </dsp:sp>
    <dsp:sp modelId="{D19ADD6D-9F0A-4766-B637-BB2D5495A9BB}">
      <dsp:nvSpPr>
        <dsp:cNvPr id="0" name=""/>
        <dsp:cNvSpPr/>
      </dsp:nvSpPr>
      <dsp:spPr>
        <a:xfrm>
          <a:off x="2398334" y="3084884"/>
          <a:ext cx="1004830" cy="1027344"/>
        </a:xfrm>
        <a:prstGeom prst="ellipse">
          <a:avLst/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>
              <a:solidFill>
                <a:schemeClr val="bg1"/>
              </a:solidFill>
            </a:rPr>
            <a:t>Остали </a:t>
          </a:r>
          <a:r>
            <a:rPr lang="sr-Cyrl-RS" sz="900" kern="1200" dirty="0" smtClean="0">
              <a:solidFill>
                <a:schemeClr val="bg1"/>
              </a:solidFill>
            </a:rPr>
            <a:t>расходи 37.074.000 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2398334" y="3084884"/>
        <a:ext cx="1004830" cy="1027344"/>
      </dsp:txXfrm>
    </dsp:sp>
    <dsp:sp modelId="{DDAAB981-C867-428F-B2B4-D00919D95881}">
      <dsp:nvSpPr>
        <dsp:cNvPr id="0" name=""/>
        <dsp:cNvSpPr/>
      </dsp:nvSpPr>
      <dsp:spPr>
        <a:xfrm>
          <a:off x="1687133" y="1612776"/>
          <a:ext cx="1360959" cy="1397349"/>
        </a:xfrm>
        <a:prstGeom prst="ellipse">
          <a:avLst/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>
              <a:solidFill>
                <a:schemeClr val="bg1"/>
              </a:solidFill>
            </a:rPr>
            <a:t>Издаци за отплату главнице и набавку финансијске имовине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>
              <a:solidFill>
                <a:schemeClr val="bg1"/>
              </a:solidFill>
            </a:rPr>
            <a:t>25.050.000 динара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1687133" y="1612776"/>
        <a:ext cx="1360959" cy="1397349"/>
      </dsp:txXfrm>
    </dsp:sp>
    <dsp:sp modelId="{5E11F47A-472E-4951-8D05-66E40ED9D6FC}">
      <dsp:nvSpPr>
        <dsp:cNvPr id="0" name=""/>
        <dsp:cNvSpPr/>
      </dsp:nvSpPr>
      <dsp:spPr>
        <a:xfrm>
          <a:off x="2459131" y="582728"/>
          <a:ext cx="883235" cy="883235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 smtClean="0">
              <a:solidFill>
                <a:schemeClr val="bg1"/>
              </a:solidFill>
            </a:rPr>
            <a:t>Средства резерве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 smtClean="0">
              <a:solidFill>
                <a:schemeClr val="bg1"/>
              </a:solidFill>
            </a:rPr>
            <a:t>22.000.000 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2459131" y="582728"/>
        <a:ext cx="883235" cy="883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13.02.2023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13.02.2023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509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936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7766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13.02.2023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13.02.2023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13.02.2023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13.02.2023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13.02.2023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13.02.2023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13.02.2023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13.02.2023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13.02.2023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13.02.2023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13.02.2023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13.02.2023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13.02.2023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7" Type="http://schemas.openxmlformats.org/officeDocument/2006/relationships/image" Target="../media/image10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b="1" dirty="0"/>
              <a:t>ОПШТИНА</a:t>
            </a:r>
            <a:r>
              <a:rPr lang="en-US" b="1" dirty="0"/>
              <a:t> </a:t>
            </a:r>
            <a:r>
              <a:rPr lang="sr-Cyrl-RS" b="1" dirty="0" smtClean="0"/>
              <a:t>ТРГОВИШТЕ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ГРАЂАНСКИ ВОДИЧ КРОЗ ОДЛУКУ О БУЏЕТУ за </a:t>
            </a:r>
            <a:r>
              <a:rPr lang="sr-Cyrl-RS" dirty="0" smtClean="0"/>
              <a:t>2023. </a:t>
            </a:r>
            <a:r>
              <a:rPr lang="sr-Cyrl-RS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26" name="Picture 2" descr="C:\Users\Rozita\Desktop\Marina\logo-sm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548680"/>
            <a:ext cx="2016224" cy="18722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42155704"/>
      </p:ext>
    </p:extLst>
  </p:cSld>
  <p:clrMapOvr>
    <a:masterClrMapping/>
  </p:clrMapOvr>
  <p:extLst mod="1">
    <p:ext uri="{E180D4A7-C9FB-4DFB-919C-405C955672EB}">
      <p14:showEvtLst xmlns=""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69107456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787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2023.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2082088799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</a:t>
            </a:r>
            <a:r>
              <a:rPr lang="sr-Cyrl-RS" sz="2900" b="1" dirty="0" smtClean="0"/>
              <a:t>2023. </a:t>
            </a:r>
            <a:r>
              <a:rPr lang="sr-Cyrl-RS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1043608" y="1412776"/>
          <a:ext cx="727280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7361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се променило у односу на </a:t>
            </a:r>
            <a:r>
              <a:rPr lang="sr-Cyrl-RS" dirty="0" smtClean="0"/>
              <a:t>2022. </a:t>
            </a:r>
            <a:r>
              <a:rPr lang="sr-Cyrl-RS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="" xmlns:a16="http://schemas.microsoft.com/office/drawing/2014/main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1303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sr-Cyrl-RS" dirty="0"/>
              <a:t>Укупни приходи и примања наше општине у </a:t>
            </a:r>
            <a:r>
              <a:rPr lang="sr-Cyrl-RS" dirty="0" smtClean="0"/>
              <a:t>2023. </a:t>
            </a:r>
            <a:r>
              <a:rPr lang="sr-Cyrl-RS" dirty="0"/>
              <a:t>години су се </a:t>
            </a:r>
            <a:r>
              <a:rPr lang="sr-Cyrl-RS" b="1" dirty="0" smtClean="0"/>
              <a:t>смањили </a:t>
            </a:r>
            <a:r>
              <a:rPr lang="sr-Cyrl-RS" dirty="0"/>
              <a:t>у односу на последњу измену Одлуке о буџету за </a:t>
            </a:r>
            <a:r>
              <a:rPr lang="sr-Cyrl-RS" dirty="0" smtClean="0"/>
              <a:t>2022. </a:t>
            </a:r>
            <a:r>
              <a:rPr lang="sr-Cyrl-RS" dirty="0"/>
              <a:t>годину </a:t>
            </a:r>
            <a:r>
              <a:rPr lang="sr-Cyrl-RS" dirty="0" smtClean="0"/>
              <a:t>за </a:t>
            </a:r>
            <a:r>
              <a:rPr lang="sr-Cyrl-RS" b="1" dirty="0" smtClean="0"/>
              <a:t>65.498.000 </a:t>
            </a:r>
            <a:r>
              <a:rPr lang="sr-Cyrl-RS" dirty="0" smtClean="0"/>
              <a:t>динара</a:t>
            </a:r>
            <a:r>
              <a:rPr lang="sr-Cyrl-RS" dirty="0"/>
              <a:t>, односно за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r>
              <a:rPr lang="sr-Cyrl-RS" b="1" dirty="0" smtClean="0"/>
              <a:t>8.83</a:t>
            </a:r>
            <a:r>
              <a:rPr lang="sr-Cyrl-RS" b="1" dirty="0" smtClean="0">
                <a:solidFill>
                  <a:srgbClr val="FF0000"/>
                </a:solidFill>
              </a:rPr>
              <a:t> </a:t>
            </a:r>
            <a:r>
              <a:rPr lang="sr-Cyrl-RS" b="1" dirty="0"/>
              <a:t>%</a:t>
            </a:r>
            <a:r>
              <a:rPr lang="sr-Cyrl-RS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13317" name="Rectangle 5">
            <a:extLst>
              <a:ext uri="{FF2B5EF4-FFF2-40B4-BE49-F238E27FC236}">
                <a16:creationId xmlns=""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733675"/>
            <a:ext cx="6851650" cy="2711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just">
              <a:buFont typeface="Arial" panose="020B0604020202020204" pitchFamily="34" charset="0"/>
              <a:buChar char="•"/>
            </a:pPr>
            <a:r>
              <a:rPr lang="sr-Cyrl-RS" sz="2400" b="1" dirty="0">
                <a:solidFill>
                  <a:srgbClr val="FF0000"/>
                </a:solidFill>
              </a:rPr>
              <a:t>Непорески приходи </a:t>
            </a:r>
            <a:r>
              <a:rPr lang="sr-Cyrl-RS" sz="2400" dirty="0"/>
              <a:t>су</a:t>
            </a:r>
            <a:r>
              <a:rPr lang="sr-Cyrl-RS" sz="2400" b="1" dirty="0">
                <a:solidFill>
                  <a:srgbClr val="FF0000"/>
                </a:solidFill>
              </a:rPr>
              <a:t> </a:t>
            </a:r>
            <a:r>
              <a:rPr lang="sr-Cyrl-RS" sz="2400" dirty="0"/>
              <a:t>смањени за </a:t>
            </a:r>
            <a:r>
              <a:rPr lang="sr-Cyrl-RS" sz="2400" dirty="0" smtClean="0"/>
              <a:t>46.027.500 </a:t>
            </a:r>
            <a:r>
              <a:rPr lang="sr-Cyrl-RS" sz="2400" dirty="0"/>
              <a:t>динара</a:t>
            </a:r>
            <a:r>
              <a:rPr lang="sr-Cyrl-RS" sz="2400" dirty="0" smtClean="0"/>
              <a:t>.</a:t>
            </a:r>
            <a:endParaRPr lang="en-US" sz="2400" dirty="0" smtClean="0"/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sr-Cyrl-RS" sz="2400" b="1" dirty="0" smtClean="0">
                <a:solidFill>
                  <a:srgbClr val="FF0000"/>
                </a:solidFill>
              </a:rPr>
              <a:t>Порески приходи </a:t>
            </a:r>
            <a:r>
              <a:rPr lang="sr-Cyrl-RS" sz="2400" dirty="0" smtClean="0"/>
              <a:t>су</a:t>
            </a:r>
            <a:r>
              <a:rPr lang="sr-Cyrl-RS" sz="2400" dirty="0" smtClean="0">
                <a:solidFill>
                  <a:srgbClr val="FF0000"/>
                </a:solidFill>
              </a:rPr>
              <a:t> </a:t>
            </a:r>
            <a:r>
              <a:rPr lang="sr-Cyrl-RS" sz="2400" dirty="0" smtClean="0"/>
              <a:t>смањени за 17.578.500</a:t>
            </a:r>
          </a:p>
          <a:p>
            <a:pPr lvl="0" algn="just"/>
            <a:r>
              <a:rPr lang="sr-Cyrl-RS" sz="2400" dirty="0" smtClean="0"/>
              <a:t> </a:t>
            </a:r>
            <a:r>
              <a:rPr lang="en-US" sz="2400" dirty="0" smtClean="0"/>
              <a:t>     </a:t>
            </a:r>
            <a:r>
              <a:rPr lang="sr-Cyrl-RS" sz="2400" dirty="0" smtClean="0"/>
              <a:t>динара.</a:t>
            </a:r>
            <a:endParaRPr lang="en-US" sz="2400" dirty="0"/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sr-Cyrl-RS" sz="2400" b="1" dirty="0">
                <a:solidFill>
                  <a:srgbClr val="FF0000"/>
                </a:solidFill>
              </a:rPr>
              <a:t>Трансфери</a:t>
            </a:r>
            <a:r>
              <a:rPr lang="sr-Cyrl-RS" sz="2400" dirty="0"/>
              <a:t> су смањени за </a:t>
            </a:r>
            <a:r>
              <a:rPr lang="sr-Cyrl-RS" sz="2400" dirty="0" smtClean="0"/>
              <a:t>887.000 </a:t>
            </a:r>
            <a:r>
              <a:rPr lang="sr-Cyrl-RS" sz="2400" dirty="0"/>
              <a:t>динара.</a:t>
            </a:r>
            <a:endParaRPr lang="en-US" sz="2400" dirty="0"/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sr-Cyrl-RS" sz="2400" b="1" dirty="0" smtClean="0">
                <a:solidFill>
                  <a:srgbClr val="FF0000"/>
                </a:solidFill>
              </a:rPr>
              <a:t>Меморандумске ставке </a:t>
            </a:r>
            <a:r>
              <a:rPr lang="sr-Cyrl-RS" sz="2400" dirty="0" smtClean="0"/>
              <a:t>су смањене за 1.005.000 динара</a:t>
            </a:r>
          </a:p>
          <a:p>
            <a:pPr lvl="0" algn="just"/>
            <a:endParaRPr lang="sr-Cyrl-RS" sz="2400" dirty="0" smtClean="0"/>
          </a:p>
          <a:p>
            <a:pPr lvl="0" algn="just"/>
            <a:endParaRPr lang="sr-Cyrl-RS" sz="2400" dirty="0" smtClean="0"/>
          </a:p>
          <a:p>
            <a:pPr lvl="0" algn="just"/>
            <a:endParaRPr lang="sr-Cyrl-RS" sz="2400" dirty="0" smtClean="0"/>
          </a:p>
          <a:p>
            <a:pPr lvl="0" algn="just"/>
            <a:endParaRPr lang="en-US" sz="2400" dirty="0"/>
          </a:p>
        </p:txBody>
      </p:sp>
      <p:sp>
        <p:nvSpPr>
          <p:cNvPr id="13318" name="AutoShape 7">
            <a:extLst>
              <a:ext uri="{FF2B5EF4-FFF2-40B4-BE49-F238E27FC236}">
                <a16:creationId xmlns="" xmlns:a16="http://schemas.microsoft.com/office/drawing/2014/main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616" y="3501008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7987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</a:t>
            </a:r>
            <a:r>
              <a:rPr lang="sr-Cyrl-RS" sz="1700" dirty="0"/>
              <a:t>Буџет мора бити у равнотежи, што значи да расходи морају одговарати приходима. Укупни планирани расходи и издаци у </a:t>
            </a:r>
            <a:r>
              <a:rPr lang="sr-Cyrl-RS" sz="1700" dirty="0" smtClean="0"/>
              <a:t>2023. </a:t>
            </a:r>
            <a:r>
              <a:rPr lang="sr-Cyrl-RS" sz="1700" dirty="0"/>
              <a:t>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sr-Latn-RS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</a:t>
            </a:r>
            <a:r>
              <a:rPr lang="sr-Cyrl-RS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ИЗДАЦИ</a:t>
            </a:r>
            <a:r>
              <a:rPr lang="sr-Cyrl-RS" sz="17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700" dirty="0"/>
              <a:t>e</a:t>
            </a:r>
            <a:r>
              <a:rPr lang="sr-Cyrl-RS" sz="17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И ИЗДАЦИ </a:t>
            </a:r>
            <a:r>
              <a:rPr lang="sr-Cyrl-RS" sz="1700" dirty="0"/>
              <a:t>морају се исказивати на законом прописан начин, односно морају се исказивати: по </a:t>
            </a:r>
            <a:r>
              <a:rPr lang="sr-Cyrl-RS" sz="1700" i="1" dirty="0"/>
              <a:t>програмима</a:t>
            </a:r>
            <a:r>
              <a:rPr lang="sr-Cyrl-RS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sr-Cyrl-RS" sz="1700" i="1" dirty="0"/>
              <a:t>основној намени </a:t>
            </a:r>
            <a:r>
              <a:rPr lang="sr-Cyrl-RS" sz="1700" dirty="0"/>
              <a:t>која показује за коју врсту трошка се средства издвајају; по </a:t>
            </a:r>
            <a:r>
              <a:rPr lang="sr-Cyrl-RS" sz="1700" i="1" dirty="0"/>
              <a:t>функцији</a:t>
            </a:r>
            <a:r>
              <a:rPr lang="sr-Cyrl-RS" sz="1700" dirty="0"/>
              <a:t> која показује функционалну намену за одређену област и по </a:t>
            </a:r>
            <a:r>
              <a:rPr lang="sr-Cyrl-RS" sz="1700" i="1" dirty="0"/>
              <a:t>корисницима буџета </a:t>
            </a:r>
            <a:r>
              <a:rPr lang="sr-Cyrl-RS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=""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676 милиона динара</a:t>
            </a:r>
            <a:endParaRPr lang="sr-Latn-R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88619763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22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расхода и издатака буџета за </a:t>
            </a:r>
            <a:r>
              <a:rPr lang="sr-Cyrl-RS" sz="3000" b="1" dirty="0" smtClean="0"/>
              <a:t>2023.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19474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1549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b="1" dirty="0"/>
              <a:t>Структура планираних расхода и издатака буџета</a:t>
            </a:r>
            <a:r>
              <a:rPr lang="sr-Cyrl-RS" b="1" dirty="0"/>
              <a:t> </a:t>
            </a:r>
            <a:r>
              <a:rPr lang="sr-Cyrl-RS" sz="3200" b="1" dirty="0"/>
              <a:t>за </a:t>
            </a:r>
            <a:r>
              <a:rPr lang="sr-Cyrl-RS" sz="3200" b="1" dirty="0" smtClean="0"/>
              <a:t>2023. </a:t>
            </a:r>
            <a:r>
              <a:rPr lang="sr-Cyrl-RS" sz="3200" b="1" dirty="0"/>
              <a:t>годину</a:t>
            </a:r>
            <a:endParaRPr lang="en-US" sz="32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323527" y="1412776"/>
          <a:ext cx="8352929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68867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sr-Cyrl-RS" sz="2800" dirty="0"/>
              <a:t>Шта се променило у односу на </a:t>
            </a:r>
            <a:r>
              <a:rPr lang="sr-Cyrl-RS" sz="2800" dirty="0" smtClean="0"/>
              <a:t>20</a:t>
            </a:r>
            <a:r>
              <a:rPr lang="en-US" sz="2800" dirty="0" smtClean="0"/>
              <a:t>22</a:t>
            </a:r>
            <a:r>
              <a:rPr lang="sr-Cyrl-RS" sz="2800" dirty="0" smtClean="0"/>
              <a:t>. </a:t>
            </a:r>
            <a:r>
              <a:rPr lang="sr-Cyrl-RS" sz="2800" dirty="0"/>
              <a:t>годину?</a:t>
            </a:r>
            <a:endParaRPr lang="sr-Latn-RS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sr-Cyrl-RS" sz="2000" dirty="0"/>
              <a:t>Укупни трошкови наше општине у </a:t>
            </a:r>
            <a:r>
              <a:rPr lang="sr-Cyrl-RS" sz="2000" dirty="0" smtClean="0"/>
              <a:t>20</a:t>
            </a:r>
            <a:r>
              <a:rPr lang="en-US" sz="2000" dirty="0" smtClean="0"/>
              <a:t>23</a:t>
            </a:r>
            <a:r>
              <a:rPr lang="sr-Cyrl-RS" sz="2000" dirty="0" smtClean="0"/>
              <a:t>. </a:t>
            </a:r>
            <a:r>
              <a:rPr lang="sr-Cyrl-RS" sz="2000" dirty="0"/>
              <a:t>години су се </a:t>
            </a:r>
            <a:r>
              <a:rPr lang="sr-Cyrl-RS" sz="2000" b="1" dirty="0" smtClean="0"/>
              <a:t>смањили</a:t>
            </a:r>
            <a:r>
              <a:rPr lang="en-US" sz="2000" b="1" dirty="0" smtClean="0"/>
              <a:t> </a:t>
            </a:r>
            <a:r>
              <a:rPr lang="sr-Cyrl-RS" sz="2000" dirty="0" smtClean="0"/>
              <a:t>у </a:t>
            </a:r>
            <a:r>
              <a:rPr lang="sr-Cyrl-RS" sz="2000" dirty="0"/>
              <a:t>односу на последњу измену Одлуке о буџету за </a:t>
            </a:r>
            <a:r>
              <a:rPr lang="sr-Cyrl-RS" sz="2000" dirty="0" smtClean="0"/>
              <a:t>20</a:t>
            </a:r>
            <a:r>
              <a:rPr lang="en-US" sz="2000" dirty="0" smtClean="0"/>
              <a:t>22</a:t>
            </a:r>
            <a:r>
              <a:rPr lang="sr-Cyrl-RS" sz="2000" dirty="0" smtClean="0"/>
              <a:t>. </a:t>
            </a:r>
            <a:r>
              <a:rPr lang="sr-Cyrl-RS" sz="2000" dirty="0"/>
              <a:t>годину за </a:t>
            </a:r>
            <a:r>
              <a:rPr lang="sr-Cyrl-RS" sz="2000" b="1" dirty="0" smtClean="0"/>
              <a:t>65.498.000 </a:t>
            </a:r>
            <a:r>
              <a:rPr lang="sr-Cyrl-RS" sz="2000" dirty="0" smtClean="0"/>
              <a:t>динара</a:t>
            </a:r>
            <a:r>
              <a:rPr lang="sr-Cyrl-RS" sz="2000" dirty="0"/>
              <a:t>, односно за</a:t>
            </a:r>
            <a:r>
              <a:rPr lang="sr-Cyrl-RS" sz="2000" dirty="0">
                <a:solidFill>
                  <a:srgbClr val="FF0000"/>
                </a:solidFill>
              </a:rPr>
              <a:t> </a:t>
            </a:r>
            <a:r>
              <a:rPr lang="sr-Cyrl-RS" sz="2000" b="1" dirty="0" smtClean="0"/>
              <a:t>8.83</a:t>
            </a:r>
            <a:r>
              <a:rPr lang="sr-Cyrl-RS" sz="2000" b="1" dirty="0" smtClean="0">
                <a:solidFill>
                  <a:srgbClr val="FF0000"/>
                </a:solidFill>
              </a:rPr>
              <a:t> </a:t>
            </a:r>
            <a:r>
              <a:rPr lang="sr-Cyrl-RS" sz="2000" b="1" dirty="0"/>
              <a:t>%</a:t>
            </a:r>
            <a:r>
              <a:rPr lang="sr-Cyrl-RS" sz="2000" dirty="0"/>
              <a:t>.</a:t>
            </a:r>
            <a:endParaRPr lang="en-US" sz="2000" dirty="0"/>
          </a:p>
          <a:p>
            <a:pPr marL="28575" indent="0" eaLnBrk="1" hangingPunct="1">
              <a:buFontTx/>
              <a:buNone/>
            </a:pPr>
            <a:endParaRPr lang="sr-Latn-RS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="" xmlns:a16="http://schemas.microsoft.com/office/drawing/2014/main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051720" y="2586872"/>
            <a:ext cx="6851650" cy="2570320"/>
          </a:xfrm>
        </p:spPr>
        <p:txBody>
          <a:bodyPr rtlCol="0">
            <a:normAutofit/>
          </a:bodyPr>
          <a:lstStyle/>
          <a:p>
            <a:pPr lvl="0"/>
            <a:r>
              <a:rPr lang="sr-Cyrl-RS" sz="1700" b="1" dirty="0">
                <a:solidFill>
                  <a:srgbClr val="FF0000"/>
                </a:solidFill>
                <a:cs typeface="Arial" panose="020B0604020202020204" pitchFamily="34" charset="0"/>
              </a:rPr>
              <a:t>Коришћење роба и услуга</a:t>
            </a:r>
            <a:r>
              <a:rPr lang="sr-Cyrl-RS" sz="1700" dirty="0"/>
              <a:t> су смањени </a:t>
            </a:r>
            <a:r>
              <a:rPr lang="sr-Cyrl-RS" sz="1700" dirty="0" smtClean="0"/>
              <a:t>за</a:t>
            </a:r>
            <a:r>
              <a:rPr lang="en-US" sz="1700" dirty="0" smtClean="0"/>
              <a:t> </a:t>
            </a:r>
            <a:r>
              <a:rPr lang="en-US" sz="17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65.514.300</a:t>
            </a:r>
            <a:r>
              <a:rPr lang="en-U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>
                <a:cs typeface="Arial" panose="020B0604020202020204" pitchFamily="34" charset="0"/>
              </a:rPr>
              <a:t>динара</a:t>
            </a:r>
            <a:r>
              <a:rPr lang="sr-Cyrl-RS" sz="1700" b="1" dirty="0">
                <a:solidFill>
                  <a:schemeClr val="hlink"/>
                </a:solidFill>
                <a:ea typeface="SimSun" panose="02010600030101010101" pitchFamily="2" charset="-122"/>
              </a:rPr>
              <a:t>;</a:t>
            </a:r>
            <a:endParaRPr lang="en-US" sz="1700" b="1" dirty="0">
              <a:solidFill>
                <a:schemeClr val="hlink"/>
              </a:solidFill>
              <a:ea typeface="SimSun" panose="02010600030101010101" pitchFamily="2" charset="-122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Cyrl-RS" sz="17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Субвенције</a:t>
            </a:r>
            <a:r>
              <a:rPr lang="sr-Cyrl-RS" sz="1700" b="1" dirty="0" smtClean="0">
                <a:solidFill>
                  <a:schemeClr val="hlink"/>
                </a:solidFill>
              </a:rPr>
              <a:t> </a:t>
            </a:r>
            <a:r>
              <a:rPr lang="sr-Cyrl-RS" sz="1700" dirty="0"/>
              <a:t>су смањене за </a:t>
            </a:r>
            <a:r>
              <a:rPr lang="en-US" sz="1700" dirty="0" smtClean="0">
                <a:cs typeface="Arial" panose="020B0604020202020204" pitchFamily="34" charset="0"/>
              </a:rPr>
              <a:t> 18.050.000 </a:t>
            </a:r>
            <a:r>
              <a:rPr lang="sr-Cyrl-RS" sz="1700" dirty="0" smtClean="0"/>
              <a:t>динара</a:t>
            </a:r>
            <a:r>
              <a:rPr lang="sr-Cyrl-RS" sz="1700" dirty="0"/>
              <a:t>;</a:t>
            </a:r>
            <a:endParaRPr lang="en-US" sz="1700" dirty="0"/>
          </a:p>
          <a:p>
            <a:pPr>
              <a:defRPr/>
            </a:pPr>
            <a:r>
              <a:rPr lang="sr-Cyrl-RS" sz="17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Дотације и трансфери </a:t>
            </a:r>
            <a:r>
              <a:rPr lang="sr-Cyrl-RS" sz="1700" dirty="0" smtClean="0"/>
              <a:t>смањени су за </a:t>
            </a:r>
            <a:r>
              <a:rPr lang="en-US" sz="1700" dirty="0" smtClean="0"/>
              <a:t>25.919.000</a:t>
            </a:r>
            <a:r>
              <a:rPr lang="sr-Cyrl-RS" sz="1700" dirty="0" smtClean="0"/>
              <a:t> динара</a:t>
            </a:r>
            <a:r>
              <a:rPr lang="sr-Cyrl-RS" sz="1700" b="1" dirty="0" smtClean="0"/>
              <a:t>;</a:t>
            </a:r>
          </a:p>
          <a:p>
            <a:pPr>
              <a:defRPr/>
            </a:pPr>
            <a:r>
              <a:rPr lang="sr-Cyrl-RS" sz="1700" b="1" dirty="0" smtClean="0">
                <a:solidFill>
                  <a:srgbClr val="FF0000"/>
                </a:solidFill>
              </a:rPr>
              <a:t>Расходи за социјалну заштиту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смањени су за 4.300.000 динара;</a:t>
            </a:r>
            <a:endParaRPr lang="sr-Cyrl-RS" sz="1700" b="1" dirty="0" smtClean="0"/>
          </a:p>
          <a:p>
            <a:pPr>
              <a:defRPr/>
            </a:pPr>
            <a:r>
              <a:rPr lang="sr-Cyrl-RS" sz="1700" b="1" dirty="0" smtClean="0">
                <a:solidFill>
                  <a:srgbClr val="FF0000"/>
                </a:solidFill>
              </a:rPr>
              <a:t>Остала финансијска имовина </a:t>
            </a:r>
            <a:r>
              <a:rPr lang="sr-Cyrl-RS" sz="1700" dirty="0" smtClean="0"/>
              <a:t>умањена је за 10.000.000 динара ;</a:t>
            </a:r>
          </a:p>
          <a:p>
            <a:pPr>
              <a:defRPr/>
            </a:pPr>
            <a:r>
              <a:rPr lang="sr-Cyrl-RS" sz="1700" b="1" dirty="0" smtClean="0">
                <a:solidFill>
                  <a:srgbClr val="FF0000"/>
                </a:solidFill>
              </a:rPr>
              <a:t>Отплата камата </a:t>
            </a:r>
            <a:r>
              <a:rPr lang="sr-Cyrl-RS" sz="1700" dirty="0" smtClean="0"/>
              <a:t>умањена  је за 170.000 динара;</a:t>
            </a:r>
            <a:endParaRPr lang="en-US" sz="1700" dirty="0" smtClean="0"/>
          </a:p>
          <a:p>
            <a:pPr>
              <a:defRPr/>
            </a:pPr>
            <a:r>
              <a:rPr lang="sr-Cyrl-RS" sz="1700" b="1" dirty="0" smtClean="0">
                <a:solidFill>
                  <a:srgbClr val="FF0000"/>
                </a:solidFill>
              </a:rPr>
              <a:t>Остали расходи </a:t>
            </a:r>
            <a:r>
              <a:rPr lang="sr-Cyrl-RS" sz="1700" dirty="0" smtClean="0"/>
              <a:t>смањени су за  23.542.000 динара;</a:t>
            </a:r>
          </a:p>
          <a:p>
            <a:pPr>
              <a:defRPr/>
            </a:pPr>
            <a:r>
              <a:rPr lang="sr-Cyrl-RS" altLang="en-US" sz="16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Природна имовина </a:t>
            </a:r>
            <a:r>
              <a:rPr lang="sr-Cyrl-RS" altLang="en-US" sz="1600" dirty="0" smtClean="0">
                <a:cs typeface="Arial" panose="020B0604020202020204" pitchFamily="34" charset="0"/>
              </a:rPr>
              <a:t>смањена је за 1.000.000 динара</a:t>
            </a:r>
          </a:p>
          <a:p>
            <a:pPr>
              <a:defRPr/>
            </a:pPr>
            <a:endParaRPr lang="sr-Cyrl-RS" altLang="en-US" sz="1600" dirty="0" smtClean="0">
              <a:cs typeface="Arial" panose="020B0604020202020204" pitchFamily="34" charset="0"/>
            </a:endParaRPr>
          </a:p>
          <a:p>
            <a:pPr>
              <a:defRPr/>
            </a:pPr>
            <a:endParaRPr lang="sr-Cyrl-RS" altLang="en-US" sz="1600" dirty="0" smtClean="0">
              <a:cs typeface="Arial" panose="020B0604020202020204" pitchFamily="34" charset="0"/>
            </a:endParaRPr>
          </a:p>
          <a:p>
            <a:pPr>
              <a:defRPr/>
            </a:pPr>
            <a:endParaRPr lang="sr-Cyrl-RS" sz="1700" b="1" dirty="0" smtClean="0"/>
          </a:p>
          <a:p>
            <a:pPr>
              <a:defRPr/>
            </a:pPr>
            <a:endParaRPr lang="sr-Latn-RS" alt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="" xmlns:a16="http://schemas.microsoft.com/office/drawing/2014/main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301208"/>
            <a:ext cx="6851650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1600" b="1" dirty="0" smtClean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Расходи за запослене </a:t>
            </a:r>
            <a:r>
              <a:rPr lang="sr-Cyrl-RS" sz="1600" dirty="0" smtClean="0">
                <a:latin typeface="+mn-lt"/>
                <a:cs typeface="Arial" panose="020B0604020202020204" pitchFamily="34" charset="0"/>
              </a:rPr>
              <a:t>су </a:t>
            </a:r>
            <a:r>
              <a:rPr lang="sr-Cyrl-RS" sz="1600" dirty="0" smtClean="0">
                <a:latin typeface="+mn-lt"/>
              </a:rPr>
              <a:t>повећани су за </a:t>
            </a:r>
            <a:r>
              <a:rPr lang="en-US" sz="1600" dirty="0" smtClean="0">
                <a:latin typeface="+mn-lt"/>
              </a:rPr>
              <a:t>2.186.700</a:t>
            </a:r>
            <a:r>
              <a:rPr lang="sr-Cyrl-RS" sz="1600" dirty="0" smtClean="0">
                <a:latin typeface="+mn-lt"/>
              </a:rPr>
              <a:t> динара;</a:t>
            </a:r>
            <a:endParaRPr lang="en-US" sz="1600" dirty="0">
              <a:latin typeface="+mn-lt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sr-Cyrl-RS" altLang="en-US" sz="1600" b="1" dirty="0" smtClean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Средства резерве </a:t>
            </a:r>
            <a:r>
              <a:rPr lang="sr-Cyrl-RS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cs typeface="Arial" panose="020B0604020202020204" pitchFamily="34" charset="0"/>
              </a:rPr>
              <a:t>повећана су за </a:t>
            </a:r>
            <a:r>
              <a:rPr lang="sr-Cyrl-RS" altLang="en-US" sz="16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latin typeface="+mn-lt"/>
                <a:cs typeface="Arial" panose="020B0604020202020204" pitchFamily="34" charset="0"/>
              </a:rPr>
              <a:t>10.900.</a:t>
            </a:r>
            <a:r>
              <a:rPr lang="sr-Cyrl-RS" altLang="en-US" sz="1600" dirty="0" smtClean="0">
                <a:latin typeface="+mn-lt"/>
                <a:cs typeface="Arial" panose="020B0604020202020204" pitchFamily="34" charset="0"/>
              </a:rPr>
              <a:t>000 динара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sr-Cyrl-RS" sz="1600" b="1" dirty="0" smtClean="0">
                <a:solidFill>
                  <a:srgbClr val="0000FF"/>
                </a:solidFill>
                <a:latin typeface="+mn-lt"/>
                <a:cs typeface="Arial" panose="020B0604020202020204" pitchFamily="34" charset="0"/>
              </a:rPr>
              <a:t>Капитални издаци </a:t>
            </a:r>
            <a:r>
              <a:rPr lang="sr-Cyrl-RS" sz="1600" dirty="0" smtClean="0">
                <a:latin typeface="+mn-lt"/>
              </a:rPr>
              <a:t>повећани су </a:t>
            </a:r>
            <a:r>
              <a:rPr lang="sr-Cyrl-RS" sz="1600" dirty="0" smtClean="0">
                <a:latin typeface="+mn-lt"/>
                <a:cs typeface="Arial" panose="020B0604020202020204" pitchFamily="34" charset="0"/>
              </a:rPr>
              <a:t>за 6</a:t>
            </a:r>
            <a:r>
              <a:rPr lang="en-US" sz="1600" dirty="0" smtClean="0">
                <a:latin typeface="+mn-lt"/>
                <a:cs typeface="Arial" panose="020B0604020202020204" pitchFamily="34" charset="0"/>
              </a:rPr>
              <a:t>9</a:t>
            </a:r>
            <a:r>
              <a:rPr lang="sr-Cyrl-RS" sz="1600" dirty="0" smtClean="0">
                <a:latin typeface="+mn-lt"/>
                <a:cs typeface="Arial" panose="020B0604020202020204" pitchFamily="34" charset="0"/>
              </a:rPr>
              <a:t>.910.600 динара</a:t>
            </a:r>
            <a:endParaRPr lang="en-US" sz="1600" dirty="0" smtClean="0">
              <a:latin typeface="+mn-lt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=""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608" y="3212976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5" name="AutoShape 7">
            <a:extLst>
              <a:ext uri="{FF2B5EF4-FFF2-40B4-BE49-F238E27FC236}">
                <a16:creationId xmlns="" xmlns:a16="http://schemas.microsoft.com/office/drawing/2014/main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4328" y="5301208"/>
            <a:ext cx="485775" cy="917575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1516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91730198"/>
              </p:ext>
            </p:extLst>
          </p:nvPr>
        </p:nvGraphicFramePr>
        <p:xfrm>
          <a:off x="91846" y="980729"/>
          <a:ext cx="8960308" cy="559719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="" xmlns:a16="http://schemas.microsoft.com/office/drawing/2014/main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="" xmlns:a16="http://schemas.microsoft.com/office/drawing/2014/main" val="2943394881"/>
                    </a:ext>
                  </a:extLst>
                </a:gridCol>
              </a:tblGrid>
              <a:tr h="504055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буџету за </a:t>
                      </a:r>
                      <a:r>
                        <a:rPr lang="sr-Cyrl-RS" sz="1200" dirty="0" smtClean="0"/>
                        <a:t>2023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sr-Cyrl-RS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8.000.000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1,18%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82.451..000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12,19%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158.125.000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23,39%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23.940.000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3,54%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9.550.000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1,41%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5.200.000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0,77%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616700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36.500.000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5,40%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25.781.845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3,81%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8.494.000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1,25%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2.135.000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0,32%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33.127.000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4,90%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5.300.000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0,78%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28.262.500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4,18%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25.940.000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3,84%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171.470.655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25,36%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50.132.000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7,41%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17. Енергетска ефикасност  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1.700.000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000" dirty="0" smtClean="0"/>
                        <a:t>0,25%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9978124"/>
                  </a:ext>
                </a:extLst>
              </a:tr>
              <a:tr h="357680">
                <a:tc>
                  <a:txBody>
                    <a:bodyPr/>
                    <a:lstStyle/>
                    <a:p>
                      <a:r>
                        <a:rPr lang="sr-Cyrl-RS" sz="1400" b="1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b="1" dirty="0" smtClean="0"/>
                        <a:t>676.109.000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b="1" dirty="0" smtClean="0"/>
                        <a:t>100%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227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4" cstate="print"/>
          <a:stretch>
            <a:fillRect/>
          </a:stretch>
        </p:blipFill>
        <p:spPr>
          <a:xfrm>
            <a:off x="345011" y="2454116"/>
            <a:ext cx="2000250" cy="9219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63888" y="2348880"/>
            <a:ext cx="1979692" cy="139819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349783" y="282821"/>
            <a:ext cx="2114328" cy="15016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907704" y="4509120"/>
            <a:ext cx="1905000" cy="12258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6127" y="331642"/>
            <a:ext cx="1924039" cy="12813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590863" y="454268"/>
            <a:ext cx="1549129" cy="115874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089320" y="2360429"/>
            <a:ext cx="1972204" cy="110936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716016" y="4509120"/>
            <a:ext cx="1728796" cy="129497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r-Cyrl-RS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35CA3346-52C3-4B96-A757-C775AAA1D5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21884230"/>
              </p:ext>
            </p:extLst>
          </p:nvPr>
        </p:nvGraphicFramePr>
        <p:xfrm>
          <a:off x="539552" y="1484784"/>
          <a:ext cx="7080449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755576" y="1412776"/>
          <a:ext cx="748883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345339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97567911"/>
              </p:ext>
            </p:extLst>
          </p:nvPr>
        </p:nvGraphicFramePr>
        <p:xfrm>
          <a:off x="755576" y="1268759"/>
          <a:ext cx="7488833" cy="5571914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60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6449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0768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405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586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Р. </a:t>
                      </a:r>
                      <a:r>
                        <a:rPr lang="en-US" sz="1200" dirty="0" err="1" smtClean="0">
                          <a:effectLst/>
                        </a:rPr>
                        <a:t>бр</a:t>
                      </a:r>
                      <a:r>
                        <a:rPr lang="en-US" sz="1200" dirty="0" smtClean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Назив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sr-Cyrl-RS" sz="1200" dirty="0">
                          <a:effectLst/>
                        </a:rPr>
                        <a:t>буџетског </a:t>
                      </a:r>
                      <a:r>
                        <a:rPr lang="en-US" sz="1200" dirty="0" err="1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буџету за </a:t>
                      </a:r>
                      <a:r>
                        <a:rPr lang="sr-Cyrl-RS" sz="1200" dirty="0" smtClean="0"/>
                        <a:t>2023.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06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Скупштина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sr-Cyrl-RS" sz="1600" dirty="0">
                          <a:effectLst/>
                        </a:rPr>
                        <a:t>општине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19.231.000,00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2,84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06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  <a:latin typeface="+mn-lt"/>
                          <a:ea typeface="Times New Roman"/>
                        </a:rPr>
                        <a:t>Председник општине</a:t>
                      </a:r>
                      <a:endParaRPr lang="en-US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20.092.000,00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2,97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06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Општинско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веће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10.609.000,00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1,57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06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dirty="0">
                          <a:effectLst/>
                        </a:rPr>
                        <a:t>Општинска </a:t>
                      </a:r>
                      <a:r>
                        <a:rPr lang="en-US" sz="1600" dirty="0" err="1">
                          <a:effectLst/>
                        </a:rPr>
                        <a:t>управа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498.289.000,00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73,70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06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Општинско </a:t>
                      </a:r>
                      <a:r>
                        <a:rPr lang="en-US" sz="1600" dirty="0" err="1">
                          <a:effectLst/>
                        </a:rPr>
                        <a:t>јавно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правобранилаштво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3.244.500,00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0,48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06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Месне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заједнице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15.433.155,00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2,28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06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 smtClean="0">
                          <a:effectLst/>
                          <a:latin typeface="Times New Roman"/>
                          <a:ea typeface="Times New Roman"/>
                        </a:rPr>
                        <a:t>Народна</a:t>
                      </a:r>
                      <a:r>
                        <a:rPr lang="sr-Cyrl-RS" sz="1600" baseline="0" dirty="0" smtClean="0">
                          <a:effectLst/>
                          <a:latin typeface="Times New Roman"/>
                          <a:ea typeface="Times New Roman"/>
                        </a:rPr>
                        <a:t> библиотека  “Антоније Поповић”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24.66.2.500,00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3,65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06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 smtClean="0">
                          <a:effectLst/>
                        </a:rPr>
                        <a:t>Предшколска установа “Полетарац”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25.781.845,00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3,81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61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effectLst/>
                        </a:rPr>
                        <a:t>Туристичка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организација</a:t>
                      </a:r>
                      <a:endParaRPr lang="en-US" sz="16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23.940.000,00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3,54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06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 smtClean="0">
                          <a:effectLst/>
                          <a:latin typeface="+mn-lt"/>
                          <a:ea typeface="+mn-ea"/>
                        </a:rPr>
                        <a:t>Црвени</a:t>
                      </a:r>
                      <a:r>
                        <a:rPr lang="sr-Cyrl-RS" sz="1600" baseline="0" dirty="0" smtClean="0">
                          <a:effectLst/>
                          <a:latin typeface="+mn-lt"/>
                          <a:ea typeface="+mn-ea"/>
                        </a:rPr>
                        <a:t> крст 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7.768.000,00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1,15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190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effectLst/>
                        </a:rPr>
                        <a:t>Центар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за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социјални</a:t>
                      </a:r>
                      <a:r>
                        <a:rPr lang="en-US" sz="1600" dirty="0" smtClean="0">
                          <a:effectLst/>
                        </a:rPr>
                        <a:t> </a:t>
                      </a:r>
                      <a:r>
                        <a:rPr lang="en-US" sz="1600" dirty="0" err="1" smtClean="0">
                          <a:effectLst/>
                        </a:rPr>
                        <a:t>рад</a:t>
                      </a:r>
                      <a:endParaRPr lang="en-US" sz="16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10.489.000,00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1,55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190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dirty="0" smtClean="0">
                          <a:effectLst/>
                          <a:latin typeface="Times New Roman"/>
                          <a:ea typeface="Times New Roman"/>
                        </a:rPr>
                        <a:t>ЈУ Канцеларија за младе</a:t>
                      </a:r>
                      <a:endParaRPr lang="en-US" sz="16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5.940.000,00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0,88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2306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</a:t>
                      </a:r>
                      <a:r>
                        <a:rPr lang="sr-Cyrl-RS" sz="1000" dirty="0" smtClean="0">
                          <a:effectLst/>
                        </a:rPr>
                        <a:t>3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 smtClean="0">
                          <a:effectLst/>
                          <a:latin typeface="Times New Roman"/>
                          <a:ea typeface="Times New Roman"/>
                        </a:rPr>
                        <a:t>Основне школе 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8.494.000,00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1,26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306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</a:t>
                      </a:r>
                      <a:r>
                        <a:rPr lang="sr-Cyrl-RS" sz="1000" dirty="0" smtClean="0">
                          <a:effectLst/>
                        </a:rPr>
                        <a:t>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dirty="0" smtClean="0">
                          <a:effectLst/>
                          <a:latin typeface="Times New Roman"/>
                          <a:ea typeface="Times New Roman"/>
                        </a:rPr>
                        <a:t>Средње школе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2.135.000,00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0.32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767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1</a:t>
                      </a:r>
                      <a:r>
                        <a:rPr lang="sr-Cyrl-RS" sz="1000" dirty="0" smtClean="0">
                          <a:effectLst/>
                        </a:rPr>
                        <a:t>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 smtClean="0">
                          <a:effectLst/>
                          <a:latin typeface="Times New Roman"/>
                          <a:ea typeface="Times New Roman"/>
                        </a:rPr>
                        <a:t>Дом здравља 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 smtClean="0"/>
                        <a:t>5.300.000,00</a:t>
                      </a:r>
                      <a:endParaRPr lang="en-US" sz="1200" dirty="0"/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r>
                        <a:rPr lang="sr-Cyrl-RS" sz="1200" dirty="0" smtClean="0"/>
                        <a:t>            0,78</a:t>
                      </a:r>
                      <a:endParaRPr lang="en-US" sz="1200" dirty="0"/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3285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У К У П Н О: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b="1" dirty="0" smtClean="0">
                          <a:effectLst/>
                          <a:latin typeface="Times New Roman"/>
                          <a:ea typeface="Times New Roman"/>
                        </a:rPr>
                        <a:t>676.109.000,00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b="1" dirty="0" smtClean="0">
                          <a:effectLst/>
                          <a:latin typeface="Times New Roman"/>
                          <a:ea typeface="Times New Roman"/>
                        </a:rPr>
                        <a:t>100,00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16216" y="64928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7613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97453060"/>
              </p:ext>
            </p:extLst>
          </p:nvPr>
        </p:nvGraphicFramePr>
        <p:xfrm>
          <a:off x="899592" y="1340769"/>
          <a:ext cx="7560841" cy="551723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189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19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899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99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23904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sr-Cyrl-RS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sr-Cyrl-R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03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2023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</a:t>
                      </a:r>
                      <a:r>
                        <a:rPr lang="sr-Cyrl-RS" sz="1500" dirty="0" smtClean="0">
                          <a:effectLst/>
                        </a:rPr>
                        <a:t>024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202</a:t>
                      </a:r>
                      <a:r>
                        <a:rPr lang="sr-Cyrl-RS" sz="1500" dirty="0" smtClean="0">
                          <a:effectLst/>
                        </a:rPr>
                        <a:t>5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25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Реконструкција осн.школе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Жарко Зрењанин Уча , Радовница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40.000.000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25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Реконструкција Дома културе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13.000.000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248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Асвалтирање улица- Трговиште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20.000.000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24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Доња</a:t>
                      </a:r>
                      <a:r>
                        <a:rPr lang="sr-Cyrl-RS" sz="1100" b="1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Трница – саобраћајница </a:t>
                      </a:r>
                      <a:endParaRPr lang="en-US" sz="1100" b="1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5.000.000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25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Дом културе –кровна конструкција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3.000.000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25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Спајање водоводне мреже Доња Трница –Трговиште 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5.000.000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248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Водоводна мрежа Доња Трница 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3.000.000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525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Потпорни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зидови Којзи Дол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5.000.000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525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Технички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пријем –Водовод 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1.000.000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601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Технички пријем –Потпорни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зидови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1.000.000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248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Технички пријем мост Радовница 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1.000.000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601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Енергетска ефикасност-улична расвета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15.000.000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601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r-Cyrl-RS" sz="1100" dirty="0" smtClean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sr-Cyrl-RS" sz="3000" dirty="0"/>
              <a:t>Најважнији капитални пројекти</a:t>
            </a:r>
            <a:endParaRPr lang="en-US" sz="3000" dirty="0"/>
          </a:p>
        </p:txBody>
      </p:sp>
    </p:spTree>
    <p:extLst>
      <p:ext uri="{BB962C8B-B14F-4D97-AF65-F5344CB8AC3E}">
        <p14:creationId xmlns="" xmlns:p14="http://schemas.microsoft.com/office/powerpoint/2010/main" val="21742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F7CB4A-67E9-4969-9378-2F9471CD2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686"/>
          </a:xfrm>
        </p:spPr>
        <p:txBody>
          <a:bodyPr>
            <a:normAutofit/>
          </a:bodyPr>
          <a:lstStyle/>
          <a:p>
            <a:r>
              <a:rPr lang="sr-Cyrl-RS" sz="2800" dirty="0"/>
              <a:t>Најважнији пројекти</a:t>
            </a:r>
            <a:r>
              <a:rPr lang="sr-Latn-RS" sz="2800" dirty="0"/>
              <a:t> </a:t>
            </a:r>
            <a:r>
              <a:rPr lang="sr-Cyrl-RS" sz="2800" dirty="0"/>
              <a:t>од интереса за локалну заједницу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5" name="Content Placeholder 7">
            <a:extLst>
              <a:ext uri="{FF2B5EF4-FFF2-40B4-BE49-F238E27FC236}">
                <a16:creationId xmlns="" xmlns:a16="http://schemas.microsoft.com/office/drawing/2014/main" id="{331EDB91-2BB9-44DA-8764-415DB494F7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48133880"/>
              </p:ext>
            </p:extLst>
          </p:nvPr>
        </p:nvGraphicFramePr>
        <p:xfrm>
          <a:off x="457200" y="1340768"/>
          <a:ext cx="7751203" cy="5015577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42945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1690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1988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1988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801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sr-Cyrl-RS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sr-Cyrl-R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08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2023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RS" sz="1500" dirty="0" smtClean="0">
                          <a:effectLst/>
                        </a:rPr>
                        <a:t>24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RS" sz="1500" dirty="0" smtClean="0">
                          <a:effectLst/>
                        </a:rPr>
                        <a:t>25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Дан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општине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950.000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Дани преображења 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8.907.000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Џипијада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1.372.000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222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844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190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320794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endParaRPr lang="sr-Cyrl-RS" dirty="0"/>
          </a:p>
          <a:p>
            <a:pPr marL="0" indent="0" algn="just">
              <a:buNone/>
            </a:pPr>
            <a:r>
              <a:rPr lang="sr-Cyrl-RS" dirty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sr-Cyrl-RS" dirty="0"/>
          </a:p>
          <a:p>
            <a:pPr marL="0" indent="0" algn="just">
              <a:buNone/>
            </a:pPr>
            <a:r>
              <a:rPr lang="sr-Cyrl-RS" dirty="0"/>
              <a:t>Уколико сте заинтересовани да сагледате у целини Одлуку о буџету општине </a:t>
            </a:r>
            <a:r>
              <a:rPr lang="sr-Cyrl-RS" dirty="0" smtClean="0"/>
              <a:t>Трговиште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Cyrl-RS" dirty="0"/>
              <a:t>за </a:t>
            </a:r>
            <a:r>
              <a:rPr lang="sr-Cyrl-RS" dirty="0" smtClean="0"/>
              <a:t>2023. </a:t>
            </a:r>
            <a:r>
              <a:rPr lang="sr-Cyrl-RS" dirty="0"/>
              <a:t>годину, исту можете преузети на следећем линку интернет странице општинске управе:</a:t>
            </a:r>
            <a:r>
              <a:rPr lang="sr-Cyrl-RS" b="1" dirty="0"/>
              <a:t> </a:t>
            </a:r>
            <a:r>
              <a:rPr lang="sr-Latn-RS" b="1" dirty="0" smtClean="0"/>
              <a:t>www.trgoviste.rs</a:t>
            </a:r>
            <a:r>
              <a:rPr lang="sr-Cyrl-RS" b="1" dirty="0" smtClean="0"/>
              <a:t>   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276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општине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</a:t>
            </a:r>
            <a:r>
              <a:rPr lang="sr-Cyrl-RS" dirty="0" smtClean="0"/>
              <a:t>20</a:t>
            </a:r>
            <a:r>
              <a:rPr lang="en-US" dirty="0" smtClean="0"/>
              <a:t>23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en-US" dirty="0" smtClean="0"/>
              <a:t>22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На 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</a:t>
            </a:r>
            <a:r>
              <a:rPr lang="sr-Cyrl-RS" dirty="0" smtClean="0"/>
              <a:t>20</a:t>
            </a:r>
            <a:r>
              <a:rPr lang="en-US" dirty="0" smtClean="0"/>
              <a:t>23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en-US" dirty="0" smtClean="0"/>
              <a:t>22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капитални пројекти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пројекти</a:t>
            </a:r>
            <a:r>
              <a:rPr lang="sr-Latn-RS" dirty="0"/>
              <a:t> </a:t>
            </a:r>
            <a:r>
              <a:rPr lang="sr-Cyrl-RS" dirty="0"/>
              <a:t>од интереса за локалну заједницу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3789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	</a:t>
            </a:r>
            <a:r>
              <a:rPr lang="sr-Cyrl-RS" b="1" dirty="0"/>
              <a:t>Драги суграђани и </a:t>
            </a:r>
            <a:r>
              <a:rPr lang="sr-Cyrl-RS" b="1" dirty="0" err="1"/>
              <a:t>суграђанке</a:t>
            </a:r>
            <a:r>
              <a:rPr lang="sr-Cyrl-RS" b="1" dirty="0"/>
              <a:t>,</a:t>
            </a:r>
          </a:p>
          <a:p>
            <a:endParaRPr lang="en-US" dirty="0"/>
          </a:p>
          <a:p>
            <a:pPr algn="just"/>
            <a:r>
              <a:rPr lang="sr-Cyrl-RS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dirty="0"/>
          </a:p>
          <a:p>
            <a:pPr algn="just"/>
            <a:r>
              <a:rPr lang="sr-Cyrl-RS" dirty="0"/>
              <a:t>	Грађански буџет представља сажет и јасан приказ Одлуке о буџету општине</a:t>
            </a:r>
            <a:r>
              <a:rPr lang="sr-Latn-RS" dirty="0">
                <a:solidFill>
                  <a:srgbClr val="FF0000"/>
                </a:solidFill>
              </a:rPr>
              <a:t> </a:t>
            </a:r>
            <a:r>
              <a:rPr lang="sr-Cyrl-RS" b="1" dirty="0" smtClean="0"/>
              <a:t>ТРГОВИШТЕ </a:t>
            </a:r>
            <a:r>
              <a:rPr lang="sr-Cyrl-RS" dirty="0" smtClean="0"/>
              <a:t>за 2023. </a:t>
            </a:r>
            <a:r>
              <a:rPr lang="sr-Cyrl-RS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dirty="0"/>
          </a:p>
          <a:p>
            <a:pPr algn="just"/>
            <a:r>
              <a:rPr lang="sr-Cyrl-RS" dirty="0"/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sr-Cyrl-RS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</a:t>
            </a:r>
            <a:r>
              <a:rPr lang="ru-RU" dirty="0" smtClean="0"/>
              <a:t>Трговишта у </a:t>
            </a:r>
            <a:r>
              <a:rPr lang="ru-RU" dirty="0"/>
              <a:t>заједничком постављању циљева, дефинисању приоритета и планирању развоја наше општине.</a:t>
            </a:r>
            <a:endParaRPr lang="sr-Cyrl-RS" dirty="0"/>
          </a:p>
          <a:p>
            <a:pPr algn="r"/>
            <a:endParaRPr lang="sr-Cyrl-RS" dirty="0"/>
          </a:p>
          <a:p>
            <a:pPr algn="r"/>
            <a:r>
              <a:rPr lang="sr-Cyrl-RS" b="1" dirty="0" smtClean="0"/>
              <a:t>Ненад Крстић</a:t>
            </a:r>
            <a:endParaRPr lang="sr-Cyrl-RS" b="1" dirty="0"/>
          </a:p>
          <a:p>
            <a:pPr algn="r"/>
            <a:r>
              <a:rPr lang="sr-Cyrl-RS" dirty="0"/>
              <a:t>Председник општине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175254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Правобранилаштво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sr-Latn-RS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4"/>
            <a:ext cx="4038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Народна библиотека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Предшколска установа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Туристичк</a:t>
            </a:r>
            <a:r>
              <a:rPr lang="en-US" altLang="en-US" sz="1700" dirty="0" smtClean="0">
                <a:cs typeface="Calibri" panose="020F0502020204030204" pitchFamily="34" charset="0"/>
              </a:rPr>
              <a:t>a</a:t>
            </a:r>
            <a:r>
              <a:rPr lang="ru-RU" altLang="en-US" sz="1700" dirty="0" smtClean="0">
                <a:cs typeface="Calibri" panose="020F0502020204030204" pitchFamily="34" charset="0"/>
              </a:rPr>
              <a:t> </a:t>
            </a:r>
            <a:r>
              <a:rPr lang="ru-RU" altLang="en-US" sz="1700" dirty="0">
                <a:cs typeface="Calibri" panose="020F0502020204030204" pitchFamily="34" charset="0"/>
              </a:rPr>
              <a:t>организација </a:t>
            </a:r>
            <a:r>
              <a:rPr lang="sr-Cyrl-RS" altLang="en-US" sz="1700" dirty="0" smtClean="0">
                <a:cs typeface="Calibri" panose="020F0502020204030204" pitchFamily="34" charset="0"/>
              </a:rPr>
              <a:t>Трговиште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Јавна установа Канцеларија за младе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Месне заједнице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3933056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Образовне институције (школе)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Здравствене институције (домови здравља)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Социјалне институције (Центар за социјални рад)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Непрофитне организације (удружења грађана, невладине </a:t>
            </a:r>
            <a:r>
              <a:rPr lang="ru-RU" altLang="en-US" sz="1700" dirty="0" smtClean="0">
                <a:cs typeface="Calibri" panose="020F0502020204030204" pitchFamily="34" charset="0"/>
              </a:rPr>
              <a:t>организације , </a:t>
            </a:r>
            <a:r>
              <a:rPr lang="sr-Cyrl-RS" altLang="en-US" sz="1700" dirty="0" smtClean="0">
                <a:cs typeface="Calibri" panose="020F0502020204030204" pitchFamily="34" charset="0"/>
              </a:rPr>
              <a:t>Црвени крст </a:t>
            </a:r>
            <a:r>
              <a:rPr lang="ru-RU" altLang="en-US" sz="1700" dirty="0" smtClean="0">
                <a:cs typeface="Calibri" panose="020F0502020204030204" pitchFamily="34" charset="0"/>
              </a:rPr>
              <a:t>итд</a:t>
            </a:r>
            <a:r>
              <a:rPr lang="ru-RU" altLang="en-US" sz="1700" dirty="0">
                <a:cs typeface="Calibri" panose="020F0502020204030204" pitchFamily="34" charset="0"/>
              </a:rPr>
              <a:t>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Приликом дефинисања овог, за општину </a:t>
            </a:r>
            <a:r>
              <a:rPr lang="sr-Cyrl-RS" sz="1700" b="1" dirty="0" smtClean="0"/>
              <a:t>Трговиште</a:t>
            </a:r>
            <a:r>
              <a:rPr lang="sr-Latn-RS" sz="1700" dirty="0" smtClean="0"/>
              <a:t> </a:t>
            </a:r>
            <a:r>
              <a:rPr lang="sr-Cyrl-RS" sz="1700" dirty="0"/>
              <a:t>најважнијег 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="" xmlns:p14="http://schemas.microsoft.com/office/powerpoint/2010/main" val="264144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70362949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156176" y="3429000"/>
            <a:ext cx="1224136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/>
              <a:t>Грађани и њихова </a:t>
            </a:r>
            <a:r>
              <a:rPr lang="sr-Cyrl-RS" sz="1000" dirty="0" smtClean="0"/>
              <a:t>удружења, невладине организације ( Црвени крст)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5868144" y="4869160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/>
              <a:t>Јавна предузећа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1195913323"/>
              </p:ext>
            </p:extLst>
          </p:nvPr>
        </p:nvGraphicFramePr>
        <p:xfrm>
          <a:off x="539552" y="1700808"/>
          <a:ext cx="7749480" cy="4526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700" dirty="0"/>
              <a:t>Укупни </a:t>
            </a:r>
            <a:r>
              <a:rPr lang="sr-Cyrl-RS" sz="1700" b="1" dirty="0"/>
              <a:t>јавни приходи и примања </a:t>
            </a:r>
            <a:r>
              <a:rPr lang="sr-Cyrl-RS" sz="1700" dirty="0"/>
              <a:t>општине</a:t>
            </a:r>
            <a:r>
              <a:rPr lang="sr-Cyrl-RS" sz="1700" dirty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Трговиште </a:t>
            </a:r>
            <a:r>
              <a:rPr lang="sr-Cyrl-RS" sz="1700" dirty="0"/>
              <a:t>за </a:t>
            </a:r>
            <a:r>
              <a:rPr lang="sr-Cyrl-RS" sz="1700" dirty="0" smtClean="0"/>
              <a:t>2023. </a:t>
            </a:r>
            <a:r>
              <a:rPr lang="sr-Cyrl-RS" sz="1700" dirty="0"/>
              <a:t>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700" dirty="0"/>
              <a:t>Одлуком о буџету општине </a:t>
            </a:r>
            <a:r>
              <a:rPr lang="sr-Cyrl-RS" sz="1700" b="1" dirty="0"/>
              <a:t> </a:t>
            </a:r>
            <a:r>
              <a:rPr lang="sr-Cyrl-RS" sz="1700" b="1" dirty="0" smtClean="0"/>
              <a:t>Трговиште  </a:t>
            </a:r>
            <a:r>
              <a:rPr lang="sr-Cyrl-RS" sz="1700" dirty="0"/>
              <a:t>за </a:t>
            </a:r>
            <a:r>
              <a:rPr lang="sr-Cyrl-RS" sz="1700" b="1" dirty="0" smtClean="0"/>
              <a:t>2023</a:t>
            </a:r>
            <a:r>
              <a:rPr lang="sr-Cyrl-RS" sz="1700" dirty="0" smtClean="0"/>
              <a:t>. </a:t>
            </a:r>
            <a:r>
              <a:rPr lang="sr-Cyrl-RS" sz="1700" dirty="0"/>
              <a:t>годину планирана су средства из буџета општине у износу </a:t>
            </a:r>
            <a:r>
              <a:rPr lang="sr-Cyrl-RS" sz="1700" dirty="0" smtClean="0"/>
              <a:t>од </a:t>
            </a:r>
            <a:r>
              <a:rPr lang="sr-Cyrl-RS" sz="1700" b="1" dirty="0" smtClean="0"/>
              <a:t>572.606.000</a:t>
            </a:r>
            <a:r>
              <a:rPr lang="sr-Cyrl-RS" sz="1700" dirty="0" smtClean="0"/>
              <a:t> динара</a:t>
            </a:r>
            <a:r>
              <a:rPr lang="sr-Cyrl-RS" sz="1700" dirty="0"/>
              <a:t>, пренета средства из ранијих година у износу од</a:t>
            </a:r>
            <a:r>
              <a:rPr lang="sr-Cyrl-RS" sz="1700" b="1" dirty="0"/>
              <a:t> </a:t>
            </a:r>
            <a:r>
              <a:rPr lang="sr-Cyrl-RS" sz="1700" b="1" dirty="0" smtClean="0"/>
              <a:t>15.000.000 </a:t>
            </a:r>
            <a:r>
              <a:rPr lang="sr-Cyrl-RS" sz="1700" dirty="0"/>
              <a:t>динара и средства из осталих извора у износу од </a:t>
            </a:r>
            <a:r>
              <a:rPr lang="sr-Cyrl-RS" sz="1700" b="1" dirty="0" smtClean="0"/>
              <a:t>88.503.000 </a:t>
            </a:r>
            <a:r>
              <a:rPr lang="sr-Cyrl-RS" sz="1700" dirty="0" smtClean="0"/>
              <a:t>динара</a:t>
            </a:r>
            <a:r>
              <a:rPr lang="sr-Cyrl-RS" sz="1700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2521775680"/>
              </p:ext>
            </p:extLst>
          </p:nvPr>
        </p:nvGraphicFramePr>
        <p:xfrm>
          <a:off x="971600" y="4452264"/>
          <a:ext cx="7272808" cy="1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=""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400" b="1" dirty="0" smtClean="0">
                <a:solidFill>
                  <a:srgbClr val="FF0000"/>
                </a:solidFill>
              </a:rPr>
              <a:t>676 милиона </a:t>
            </a:r>
            <a:r>
              <a:rPr lang="sr-Cyrl-RS" sz="3600" b="1" dirty="0" smtClean="0"/>
              <a:t>динара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4686</TotalTime>
  <Words>1907</Words>
  <Application>Microsoft Office PowerPoint</Application>
  <PresentationFormat>On-screen Show (4:3)</PresentationFormat>
  <Paragraphs>437</Paragraphs>
  <Slides>24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Custom Design</vt:lpstr>
      <vt:lpstr>ОПШТИНА ТРГОВИШТЕ</vt:lpstr>
      <vt:lpstr>Slide 2</vt:lpstr>
      <vt:lpstr>Slide 3</vt:lpstr>
      <vt:lpstr>Slide 4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2023. годину</vt:lpstr>
      <vt:lpstr>Структура планираних прихода и примања за 2023. годину</vt:lpstr>
      <vt:lpstr>Шта се променило у односу на 2022. годину?</vt:lpstr>
      <vt:lpstr>На шта се троше јавна средства?</vt:lpstr>
      <vt:lpstr>Slide 15</vt:lpstr>
      <vt:lpstr>Структура планираних расхода и издатака буџета за 2023. годину</vt:lpstr>
      <vt:lpstr>Структура планираних расхода и издатака буџета за 2023. годину</vt:lpstr>
      <vt:lpstr>Шта се променило у односу на 2022.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Најважнији капитални пројекти</vt:lpstr>
      <vt:lpstr>Најважнији пројекти од интереса за локалну заједницу</vt:lpstr>
      <vt:lpstr>Slide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Rozita</cp:lastModifiedBy>
  <cp:revision>490</cp:revision>
  <cp:lastPrinted>2018-01-29T14:26:33Z</cp:lastPrinted>
  <dcterms:created xsi:type="dcterms:W3CDTF">2006-08-16T00:00:00Z</dcterms:created>
  <dcterms:modified xsi:type="dcterms:W3CDTF">2023-02-13T07:43:21Z</dcterms:modified>
</cp:coreProperties>
</file>